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82" r:id="rId2"/>
    <p:sldId id="258" r:id="rId3"/>
    <p:sldId id="259" r:id="rId4"/>
    <p:sldId id="260" r:id="rId5"/>
    <p:sldId id="262" r:id="rId6"/>
    <p:sldId id="283" r:id="rId7"/>
    <p:sldId id="278" r:id="rId8"/>
    <p:sldId id="264" r:id="rId9"/>
    <p:sldId id="265" r:id="rId10"/>
    <p:sldId id="266" r:id="rId11"/>
    <p:sldId id="267" r:id="rId12"/>
    <p:sldId id="268" r:id="rId13"/>
    <p:sldId id="270" r:id="rId14"/>
    <p:sldId id="271" r:id="rId15"/>
    <p:sldId id="272" r:id="rId16"/>
    <p:sldId id="273" r:id="rId17"/>
    <p:sldId id="275" r:id="rId18"/>
    <p:sldId id="276" r:id="rId19"/>
    <p:sldId id="277" r:id="rId20"/>
    <p:sldId id="280" r:id="rId21"/>
    <p:sldId id="281" r:id="rId22"/>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FC00D9"/>
    <a:srgbClr val="E5A52E"/>
    <a:srgbClr val="E9A221"/>
    <a:srgbClr val="1F9DEC"/>
    <a:srgbClr val="2790E9"/>
    <a:srgbClr val="0F7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539" autoAdjust="0"/>
    <p:restoredTop sz="77612" autoAdjust="0"/>
  </p:normalViewPr>
  <p:slideViewPr>
    <p:cSldViewPr>
      <p:cViewPr>
        <p:scale>
          <a:sx n="100" d="100"/>
          <a:sy n="100" d="100"/>
        </p:scale>
        <p:origin x="-1860" y="-16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10" d="100"/>
          <a:sy n="110" d="100"/>
        </p:scale>
        <p:origin x="-3084" y="-7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810" cy="479733"/>
          </a:xfrm>
          <a:prstGeom prst="rect">
            <a:avLst/>
          </a:prstGeom>
        </p:spPr>
        <p:txBody>
          <a:bodyPr vert="horz" lIns="94704" tIns="47352" rIns="94704" bIns="47352" rtlCol="0"/>
          <a:lstStyle>
            <a:lvl1pPr algn="l">
              <a:defRPr sz="1200"/>
            </a:lvl1pPr>
          </a:lstStyle>
          <a:p>
            <a:endParaRPr lang="en-US" dirty="0"/>
          </a:p>
        </p:txBody>
      </p:sp>
      <p:sp>
        <p:nvSpPr>
          <p:cNvPr id="3" name="Date Placeholder 2"/>
          <p:cNvSpPr>
            <a:spLocks noGrp="1"/>
          </p:cNvSpPr>
          <p:nvPr>
            <p:ph type="dt" sz="quarter" idx="1"/>
          </p:nvPr>
        </p:nvSpPr>
        <p:spPr>
          <a:xfrm>
            <a:off x="4143737" y="0"/>
            <a:ext cx="3169810" cy="479733"/>
          </a:xfrm>
          <a:prstGeom prst="rect">
            <a:avLst/>
          </a:prstGeom>
        </p:spPr>
        <p:txBody>
          <a:bodyPr vert="horz" lIns="94704" tIns="47352" rIns="94704" bIns="47352" rtlCol="0"/>
          <a:lstStyle>
            <a:lvl1pPr algn="r">
              <a:defRPr sz="1200"/>
            </a:lvl1pPr>
          </a:lstStyle>
          <a:p>
            <a:fld id="{4C5B9C1D-6C63-4AC8-A8D5-83A308E8FCF4}" type="datetimeFigureOut">
              <a:rPr lang="en-US" smtClean="0"/>
              <a:t>9/2/2015</a:t>
            </a:fld>
            <a:endParaRPr lang="en-US" dirty="0"/>
          </a:p>
        </p:txBody>
      </p:sp>
      <p:sp>
        <p:nvSpPr>
          <p:cNvPr id="4" name="Footer Placeholder 3"/>
          <p:cNvSpPr>
            <a:spLocks noGrp="1"/>
          </p:cNvSpPr>
          <p:nvPr>
            <p:ph type="ftr" sz="quarter" idx="2"/>
          </p:nvPr>
        </p:nvSpPr>
        <p:spPr>
          <a:xfrm>
            <a:off x="0" y="9119830"/>
            <a:ext cx="3169810" cy="479733"/>
          </a:xfrm>
          <a:prstGeom prst="rect">
            <a:avLst/>
          </a:prstGeom>
        </p:spPr>
        <p:txBody>
          <a:bodyPr vert="horz" lIns="94704" tIns="47352" rIns="94704" bIns="47352" rtlCol="0" anchor="b"/>
          <a:lstStyle>
            <a:lvl1pPr algn="l">
              <a:defRPr sz="1200"/>
            </a:lvl1pPr>
          </a:lstStyle>
          <a:p>
            <a:endParaRPr lang="en-US" dirty="0"/>
          </a:p>
        </p:txBody>
      </p:sp>
      <p:sp>
        <p:nvSpPr>
          <p:cNvPr id="5" name="Slide Number Placeholder 4"/>
          <p:cNvSpPr>
            <a:spLocks noGrp="1"/>
          </p:cNvSpPr>
          <p:nvPr>
            <p:ph type="sldNum" sz="quarter" idx="3"/>
          </p:nvPr>
        </p:nvSpPr>
        <p:spPr>
          <a:xfrm>
            <a:off x="4143737" y="9119830"/>
            <a:ext cx="3169810" cy="479733"/>
          </a:xfrm>
          <a:prstGeom prst="rect">
            <a:avLst/>
          </a:prstGeom>
        </p:spPr>
        <p:txBody>
          <a:bodyPr vert="horz" lIns="94704" tIns="47352" rIns="94704" bIns="47352" rtlCol="0" anchor="b"/>
          <a:lstStyle>
            <a:lvl1pPr algn="r">
              <a:defRPr sz="1200"/>
            </a:lvl1pPr>
          </a:lstStyle>
          <a:p>
            <a:fld id="{4D975394-57D3-4F53-AD68-4AD35C84C8EA}" type="slidenum">
              <a:rPr lang="en-US" smtClean="0"/>
              <a:t>‹#›</a:t>
            </a:fld>
            <a:endParaRPr lang="en-US" dirty="0"/>
          </a:p>
        </p:txBody>
      </p:sp>
    </p:spTree>
    <p:extLst>
      <p:ext uri="{BB962C8B-B14F-4D97-AF65-F5344CB8AC3E}">
        <p14:creationId xmlns:p14="http://schemas.microsoft.com/office/powerpoint/2010/main" val="357258601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169920" cy="480060"/>
          </a:xfrm>
          <a:prstGeom prst="rect">
            <a:avLst/>
          </a:prstGeom>
        </p:spPr>
        <p:txBody>
          <a:bodyPr vert="horz" lIns="96656" tIns="48328" rIns="96656" bIns="48328" rtlCol="0"/>
          <a:lstStyle>
            <a:lvl1pPr algn="l">
              <a:defRPr sz="1200"/>
            </a:lvl1pPr>
          </a:lstStyle>
          <a:p>
            <a:endParaRPr lang="en-US" dirty="0"/>
          </a:p>
        </p:txBody>
      </p:sp>
      <p:sp>
        <p:nvSpPr>
          <p:cNvPr id="3" name="Date Placeholder 2"/>
          <p:cNvSpPr>
            <a:spLocks noGrp="1"/>
          </p:cNvSpPr>
          <p:nvPr>
            <p:ph type="dt" idx="1"/>
          </p:nvPr>
        </p:nvSpPr>
        <p:spPr>
          <a:xfrm>
            <a:off x="4143588" y="1"/>
            <a:ext cx="3169920" cy="480060"/>
          </a:xfrm>
          <a:prstGeom prst="rect">
            <a:avLst/>
          </a:prstGeom>
        </p:spPr>
        <p:txBody>
          <a:bodyPr vert="horz" lIns="96656" tIns="48328" rIns="96656" bIns="48328" rtlCol="0"/>
          <a:lstStyle>
            <a:lvl1pPr algn="r">
              <a:defRPr sz="1200"/>
            </a:lvl1pPr>
          </a:lstStyle>
          <a:p>
            <a:fld id="{C84DE6C4-5F30-4273-BFDF-AD7A18B694FB}" type="datetimeFigureOut">
              <a:rPr lang="en-US" smtClean="0"/>
              <a:t>9/2/2015</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6" tIns="48328" rIns="96656" bIns="48328" rtlCol="0" anchor="ctr"/>
          <a:lstStyle/>
          <a:p>
            <a:endParaRPr lang="en-US" dirty="0"/>
          </a:p>
        </p:txBody>
      </p:sp>
      <p:sp>
        <p:nvSpPr>
          <p:cNvPr id="5" name="Notes Placeholder 4"/>
          <p:cNvSpPr>
            <a:spLocks noGrp="1"/>
          </p:cNvSpPr>
          <p:nvPr>
            <p:ph type="body" sz="quarter" idx="3"/>
          </p:nvPr>
        </p:nvSpPr>
        <p:spPr>
          <a:xfrm>
            <a:off x="731520" y="4560571"/>
            <a:ext cx="5852160" cy="4320540"/>
          </a:xfrm>
          <a:prstGeom prst="rect">
            <a:avLst/>
          </a:prstGeom>
        </p:spPr>
        <p:txBody>
          <a:bodyPr vert="horz" lIns="96656" tIns="48328" rIns="96656" bIns="48328"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56" tIns="48328" rIns="96656" bIns="4832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6656" tIns="48328" rIns="96656" bIns="48328" rtlCol="0" anchor="b"/>
          <a:lstStyle>
            <a:lvl1pPr algn="r">
              <a:defRPr sz="1200"/>
            </a:lvl1pPr>
          </a:lstStyle>
          <a:p>
            <a:fld id="{BB7DEC49-27AD-4506-A072-7268F5E00CD2}" type="slidenum">
              <a:rPr lang="en-US" smtClean="0"/>
              <a:t>‹#›</a:t>
            </a:fld>
            <a:endParaRPr lang="en-US" dirty="0"/>
          </a:p>
        </p:txBody>
      </p:sp>
    </p:spTree>
    <p:extLst>
      <p:ext uri="{BB962C8B-B14F-4D97-AF65-F5344CB8AC3E}">
        <p14:creationId xmlns:p14="http://schemas.microsoft.com/office/powerpoint/2010/main" val="3082612502"/>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113458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Awareness of the need for early detection can</a:t>
            </a:r>
            <a:r>
              <a:rPr lang="en-US" baseline="0" dirty="0" smtClean="0"/>
              <a:t> help </a:t>
            </a:r>
            <a:r>
              <a:rPr lang="en-US" dirty="0" smtClean="0"/>
              <a:t>make a difference for a patient with DME.</a:t>
            </a:r>
          </a:p>
          <a:p>
            <a:endParaRPr lang="en-US" dirty="0"/>
          </a:p>
          <a:p>
            <a:r>
              <a:rPr lang="en-US" dirty="0" smtClean="0"/>
              <a:t>The first section explains the need for early detection in-depth for case managers.</a:t>
            </a:r>
          </a:p>
          <a:p>
            <a:endParaRPr lang="en-US" dirty="0"/>
          </a:p>
          <a:p>
            <a:r>
              <a:rPr lang="en-US" dirty="0" smtClean="0"/>
              <a:t>The second section is a patient handout that helps patients and their caregivers understand why they need to get their eyes checked, especially if they are at risk for DME.</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10</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2423572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dilated eye examination helps determine if there are eye problems, including DME.</a:t>
            </a:r>
          </a:p>
          <a:p>
            <a:endParaRPr lang="en-US" dirty="0"/>
          </a:p>
          <a:p>
            <a:r>
              <a:rPr lang="en-US" dirty="0" smtClean="0"/>
              <a:t>The first section is for case managers and explains a dilated eye examination step by step.</a:t>
            </a:r>
          </a:p>
          <a:p>
            <a:endParaRPr lang="en-US" dirty="0"/>
          </a:p>
          <a:p>
            <a:r>
              <a:rPr lang="en-US" dirty="0" smtClean="0"/>
              <a:t>The second section is a patient handout designed to help patients and their caregivers understand what happens during an eye examination and help familiarize them with the exam.</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11</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764603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Patients diagnosed with DME</a:t>
            </a:r>
            <a:r>
              <a:rPr lang="en-US" baseline="0" dirty="0" smtClean="0"/>
              <a:t> </a:t>
            </a:r>
            <a:r>
              <a:rPr lang="en-US" dirty="0" smtClean="0"/>
              <a:t>need to understand the results of their diagnosis, including available treatment options.</a:t>
            </a:r>
          </a:p>
          <a:p>
            <a:endParaRPr lang="en-US" dirty="0"/>
          </a:p>
          <a:p>
            <a:r>
              <a:rPr lang="en-US" dirty="0" smtClean="0"/>
              <a:t>The first section is for case managers and goes into more detail about DME diagnosis. </a:t>
            </a:r>
          </a:p>
          <a:p>
            <a:endParaRPr lang="en-US" dirty="0"/>
          </a:p>
          <a:p>
            <a:r>
              <a:rPr lang="en-US" dirty="0" smtClean="0"/>
              <a:t>The second section is a patient handout that explains in clear, easy-to-understand language about DME diagnosis.</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12</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119924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addition to treatment by their primary care physician and endocrinologist, a patient with diabetes who is at risk for or diagnosed with DME will need to see, and understand</a:t>
            </a:r>
            <a:r>
              <a:rPr lang="en-US" dirty="0" smtClean="0"/>
              <a:t> the roles of, </a:t>
            </a:r>
            <a:r>
              <a:rPr lang="en-US" baseline="0" dirty="0" smtClean="0"/>
              <a:t>the 3 different types of eye doctors he or she may see: the optometrist, the retina specialist, and the general ophthalmologist.</a:t>
            </a:r>
          </a:p>
          <a:p>
            <a:endParaRPr lang="en-US" dirty="0"/>
          </a:p>
          <a:p>
            <a:r>
              <a:rPr lang="en-US" dirty="0" smtClean="0"/>
              <a:t>The first section for case managers describes in depth the</a:t>
            </a:r>
            <a:r>
              <a:rPr lang="en-US" baseline="0" dirty="0" smtClean="0"/>
              <a:t> </a:t>
            </a:r>
            <a:r>
              <a:rPr lang="en-US" dirty="0" smtClean="0"/>
              <a:t>3 roles each eye doctor performs. </a:t>
            </a:r>
          </a:p>
          <a:p>
            <a:endParaRPr lang="en-US" dirty="0"/>
          </a:p>
          <a:p>
            <a:r>
              <a:rPr lang="en-US" dirty="0" smtClean="0"/>
              <a:t>The second section is a patient handout that explains which eye doctor a patient with diabetes and his or her caregiver may see in connection with the management of DME.</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13</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378247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handout that gives patients a list of sample questions to ask their retina specialist or general ophthalmologist, with space to fill in the answers.</a:t>
            </a:r>
          </a:p>
          <a:p>
            <a:endParaRPr lang="en-US" dirty="0" smtClean="0"/>
          </a:p>
          <a:p>
            <a:r>
              <a:rPr lang="en-US" dirty="0" smtClean="0"/>
              <a:t>This piece is designed to help stimulate a dialogue about DME and management among the</a:t>
            </a:r>
            <a:r>
              <a:rPr lang="en-US" baseline="0" dirty="0" smtClean="0"/>
              <a:t> retina specialist or general ophthalmologist, patients and caregivers, and case managers. By using the space for answers, patients and their caregivers</a:t>
            </a:r>
            <a:r>
              <a:rPr lang="en-US" dirty="0" smtClean="0"/>
              <a:t> </a:t>
            </a:r>
            <a:r>
              <a:rPr lang="en-US" baseline="0" dirty="0" smtClean="0"/>
              <a:t>will have a written document of instructions and information. </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14</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8305115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a:t>
            </a:r>
            <a:r>
              <a:rPr lang="en-US" baseline="0" dirty="0" smtClean="0"/>
              <a:t> handout</a:t>
            </a:r>
            <a:r>
              <a:rPr lang="en-US" dirty="0" smtClean="0"/>
              <a:t> that gives patients a list of sample questions to ask their optometrist, with space to fill in the answers.</a:t>
            </a:r>
          </a:p>
          <a:p>
            <a:endParaRPr lang="en-US" dirty="0"/>
          </a:p>
          <a:p>
            <a:r>
              <a:rPr lang="en-US" dirty="0" smtClean="0"/>
              <a:t>This piece is designed to help stimulate a dialogue about the risk of DME in patients with diabetes among optometrists, patients, and caregivers, and case managers. By using the space for answers, patients and their caregivers will have a written document of instructions and information. </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15</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139207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handout that gives patients with diabetes a list of sample questions to ask their endocrinologist, with space to fill in the answers.</a:t>
            </a:r>
          </a:p>
          <a:p>
            <a:endParaRPr lang="en-US" dirty="0"/>
          </a:p>
          <a:p>
            <a:r>
              <a:rPr lang="en-US" dirty="0" smtClean="0"/>
              <a:t>This piece is designed to help stimulate a dialogue about diabetes and the risk of DME among endocrinologists, patients, and caregivers, and case manager. By using the space for answers, patients and their caregivers will have a written document of instructions and information. </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16</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495983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tool helps patients and caregivers keep track of all treatment-related</a:t>
            </a:r>
            <a:r>
              <a:rPr lang="en-US" baseline="0" dirty="0" smtClean="0"/>
              <a:t> information in one convenient place. It includes spaces to write down important contacts, including doctors and insurance policy numbers, medications currently being taken by the patient, and upcoming</a:t>
            </a:r>
            <a:r>
              <a:rPr lang="en-US" dirty="0" smtClean="0"/>
              <a:t> </a:t>
            </a:r>
            <a:r>
              <a:rPr lang="en-US" baseline="0" dirty="0" smtClean="0"/>
              <a:t>appointments.</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17</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51639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dirty="0"/>
              <a:t>This is a handout specifically for the caregiver. </a:t>
            </a:r>
            <a:r>
              <a:rPr lang="en-US" dirty="0" smtClean="0"/>
              <a:t>It offers </a:t>
            </a:r>
            <a:r>
              <a:rPr lang="en-US" dirty="0"/>
              <a:t>suggestions for simple steps that caregivers can take to help </a:t>
            </a:r>
            <a:r>
              <a:rPr lang="en-US" dirty="0" smtClean="0"/>
              <a:t>support </a:t>
            </a:r>
            <a:r>
              <a:rPr lang="en-US" dirty="0"/>
              <a:t>patients with </a:t>
            </a:r>
            <a:r>
              <a:rPr lang="en-US" dirty="0" smtClean="0"/>
              <a:t>DME,</a:t>
            </a:r>
            <a:r>
              <a:rPr lang="en-US" baseline="0" dirty="0" smtClean="0"/>
              <a:t> and tips that help the caregiver continue to take care of him or herself as well. </a:t>
            </a:r>
            <a:endParaRPr lang="en-US" dirty="0"/>
          </a:p>
          <a:p>
            <a:pPr lvl="1"/>
            <a:endParaRPr lang="en-US" dirty="0" smtClean="0"/>
          </a:p>
        </p:txBody>
      </p:sp>
      <p:sp>
        <p:nvSpPr>
          <p:cNvPr id="4" name="Slide Number Placeholder 3"/>
          <p:cNvSpPr>
            <a:spLocks noGrp="1"/>
          </p:cNvSpPr>
          <p:nvPr>
            <p:ph type="sldNum" sz="quarter" idx="10"/>
          </p:nvPr>
        </p:nvSpPr>
        <p:spPr/>
        <p:txBody>
          <a:bodyPr/>
          <a:lstStyle/>
          <a:p>
            <a:fld id="{BB7DEC49-27AD-4506-A072-7268F5E00CD2}" type="slidenum">
              <a:rPr lang="en-US" smtClean="0"/>
              <a:t>18</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929773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resource with information on medication cost, as well as lists</a:t>
            </a:r>
            <a:r>
              <a:rPr lang="en-US" baseline="0" dirty="0" smtClean="0"/>
              <a:t> </a:t>
            </a:r>
            <a:r>
              <a:rPr lang="en-US" dirty="0" smtClean="0"/>
              <a:t>of helpful and informative links for patients with DME and their caregivers.</a:t>
            </a:r>
          </a:p>
          <a:p>
            <a:endParaRPr lang="en-US" dirty="0"/>
          </a:p>
          <a:p>
            <a:r>
              <a:rPr lang="en-US" baseline="0" dirty="0" smtClean="0"/>
              <a:t>Additionally, this tool </a:t>
            </a:r>
            <a:r>
              <a:rPr lang="en-US" dirty="0" smtClean="0"/>
              <a:t>provides the names of organizations,</a:t>
            </a:r>
            <a:r>
              <a:rPr lang="en-US" baseline="0" dirty="0" smtClean="0"/>
              <a:t> as well as </a:t>
            </a:r>
            <a:r>
              <a:rPr lang="en-US" dirty="0" smtClean="0"/>
              <a:t>links for such topics as patient education, financial assistance,</a:t>
            </a:r>
            <a:r>
              <a:rPr lang="en-US" baseline="0" dirty="0" smtClean="0"/>
              <a:t> </a:t>
            </a:r>
            <a:r>
              <a:rPr lang="en-US" dirty="0" smtClean="0"/>
              <a:t>patient advocacy, caregiver support, travel outreach, cultural diversity, and more. </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19</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808162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Health</a:t>
            </a:r>
            <a:r>
              <a:rPr lang="en-US" baseline="0" dirty="0" smtClean="0"/>
              <a:t> plans and physician groups are beginning to recognize the importance of case managers in helping patients understand their disease, treatment options, and financial options, as well as helping patients stay on track. </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b="1" dirty="0" smtClean="0"/>
          </a:p>
          <a:p>
            <a:r>
              <a:rPr lang="en-US" b="1" dirty="0"/>
              <a:t>Reference: 1. </a:t>
            </a:r>
            <a:r>
              <a:rPr lang="en-US" dirty="0" smtClean="0"/>
              <a:t>Commission </a:t>
            </a:r>
            <a:r>
              <a:rPr lang="en-US" dirty="0"/>
              <a:t>for Case Manager Certification. Faqs about case management. http://</a:t>
            </a:r>
            <a:r>
              <a:rPr lang="en-US" dirty="0" smtClean="0"/>
              <a:t>ccmcertification.org/health-care-organizations/faqs-about-case-management.</a:t>
            </a:r>
            <a:r>
              <a:rPr lang="en-US" baseline="0" dirty="0" smtClean="0"/>
              <a:t> </a:t>
            </a:r>
            <a:r>
              <a:rPr lang="en-US" dirty="0" smtClean="0"/>
              <a:t>Published </a:t>
            </a:r>
            <a:r>
              <a:rPr lang="en-US" dirty="0"/>
              <a:t>March 18, 2015. Accessed July 21, 2015</a:t>
            </a:r>
            <a:r>
              <a:rPr lang="en-US" dirty="0" smtClean="0"/>
              <a:t>.</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2</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583386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a:t>
            </a:r>
            <a:r>
              <a:rPr lang="en-US" baseline="0" dirty="0" smtClean="0"/>
              <a:t> slide as written.</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20</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869525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21</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04568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does the CMTK help your case manager clients help their patients?</a:t>
            </a:r>
          </a:p>
          <a:p>
            <a:endParaRPr lang="en-US" dirty="0"/>
          </a:p>
          <a:p>
            <a:r>
              <a:rPr lang="en-US" dirty="0" smtClean="0"/>
              <a:t>The CMTK offers useful case manager and patient information on important topics such as diagnosing DME, understanding eye examination results, the importance of early detection, dilated eye exams, and more.</a:t>
            </a:r>
          </a:p>
          <a:p>
            <a:endParaRPr lang="en-US" dirty="0"/>
          </a:p>
          <a:p>
            <a:r>
              <a:rPr lang="en-US" dirty="0" smtClean="0"/>
              <a:t>Each piece has been developed in collaboration with the Commission for Case Management Certification (CCMC), which provides employees with a toolkit supported by a widely</a:t>
            </a:r>
            <a:r>
              <a:rPr lang="en-US" baseline="0" dirty="0" smtClean="0"/>
              <a:t> </a:t>
            </a:r>
            <a:r>
              <a:rPr lang="en-US" dirty="0" smtClean="0"/>
              <a:t>respected credentialing organization.</a:t>
            </a:r>
          </a:p>
          <a:p>
            <a:endParaRPr lang="en-US" dirty="0"/>
          </a:p>
          <a:p>
            <a:r>
              <a:rPr lang="en-US" dirty="0" smtClean="0"/>
              <a:t>Case managers</a:t>
            </a:r>
            <a:r>
              <a:rPr lang="en-US" baseline="0" dirty="0" smtClean="0"/>
              <a:t> </a:t>
            </a:r>
            <a:r>
              <a:rPr lang="en-US" dirty="0" smtClean="0"/>
              <a:t>can easily access the toolkit through the flash drive found in the housing unit, as well as through the CCMC for the Commission’s Case Management Body of Knowledge website: www.cmbodyofknowledge.com. They simply need to log in and click on the DME Case Manager Toolkit tab.</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3</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448654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Case managers can use this tool in a variety of ways. Each piece can be downloaded easily and immediately for specific case manager needs. </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4</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6696445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make the DME CMTK easier to use, we’ve color coded the pieces to make clear which ones are for case managers and which are for patients and their caregivers. </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5</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856114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6</a:t>
            </a:fld>
            <a:endParaRPr lang="en-US" dirty="0"/>
          </a:p>
        </p:txBody>
      </p:sp>
      <p:sp>
        <p:nvSpPr>
          <p:cNvPr id="5" name="Footer Placeholder 4"/>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884882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leave-behind introductory housing unit designed for convenience. Case managers can quickly look at the printed thumbnails or browse through the CMTK pieces on the flash drive. They can then decide which pieces they want to download, hand out or send to patients, or read for their own education.</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7</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57805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tool details and reinforces the importance of case managers in helping their patients with diabetes who are at risk for or already have DME.</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8</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23725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tool touches on a patient who is newly diagnosed with diabetes.</a:t>
            </a:r>
          </a:p>
          <a:p>
            <a:endParaRPr lang="en-US" dirty="0"/>
          </a:p>
          <a:p>
            <a:r>
              <a:rPr lang="en-US" dirty="0" smtClean="0"/>
              <a:t>The first section gives case managers the key points</a:t>
            </a:r>
            <a:r>
              <a:rPr lang="en-US" baseline="0" dirty="0" smtClean="0"/>
              <a:t> relevant to</a:t>
            </a:r>
            <a:r>
              <a:rPr lang="en-US" dirty="0" smtClean="0"/>
              <a:t> a DME diagnosis in one convenient place.</a:t>
            </a:r>
          </a:p>
          <a:p>
            <a:endParaRPr lang="en-US" dirty="0"/>
          </a:p>
          <a:p>
            <a:r>
              <a:rPr lang="en-US" dirty="0" smtClean="0"/>
              <a:t>The second section is a patient handout that helps patients and their caregivers better understand their disease and the potential implications of their diagnosis.</a:t>
            </a:r>
            <a:endParaRPr lang="en-US" dirty="0"/>
          </a:p>
        </p:txBody>
      </p:sp>
      <p:sp>
        <p:nvSpPr>
          <p:cNvPr id="4" name="Slide Number Placeholder 3"/>
          <p:cNvSpPr>
            <a:spLocks noGrp="1"/>
          </p:cNvSpPr>
          <p:nvPr>
            <p:ph type="sldNum" sz="quarter" idx="10"/>
          </p:nvPr>
        </p:nvSpPr>
        <p:spPr/>
        <p:txBody>
          <a:bodyPr/>
          <a:lstStyle/>
          <a:p>
            <a:fld id="{BB7DEC49-27AD-4506-A072-7268F5E00CD2}" type="slidenum">
              <a:rPr lang="en-US" smtClean="0"/>
              <a:t>9</a:t>
            </a:fld>
            <a:endParaRPr lang="en-US" dirty="0"/>
          </a:p>
        </p:txBody>
      </p:sp>
      <p:sp>
        <p:nvSpPr>
          <p:cNvPr id="6" name="Footer Placeholder 5"/>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472058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109728"/>
            <a:ext cx="7498080" cy="1005840"/>
          </a:xfrm>
          <a:prstGeom prst="rect">
            <a:avLst/>
          </a:prstGeom>
        </p:spPr>
        <p:txBody>
          <a:bodyPr>
            <a:noAutofit/>
          </a:bodyPr>
          <a:lstStyle>
            <a:lvl1pPr algn="l">
              <a:defRPr sz="2400" b="1"/>
            </a:lvl1pPr>
          </a:lstStyle>
          <a:p>
            <a:r>
              <a:rPr lang="en-US" dirty="0" smtClean="0"/>
              <a:t>CLICK TO EDIT MASTER TITLE STYLE</a:t>
            </a:r>
            <a:endParaRPr lang="en-US" dirty="0"/>
          </a:p>
        </p:txBody>
      </p:sp>
      <p:sp>
        <p:nvSpPr>
          <p:cNvPr id="3" name="Content Placeholder 2"/>
          <p:cNvSpPr>
            <a:spLocks noGrp="1"/>
          </p:cNvSpPr>
          <p:nvPr>
            <p:ph idx="1"/>
          </p:nvPr>
        </p:nvSpPr>
        <p:spPr>
          <a:xfrm>
            <a:off x="658368" y="1527048"/>
            <a:ext cx="7642845" cy="4525963"/>
          </a:xfrm>
          <a:prstGeom prst="rect">
            <a:avLst/>
          </a:prstGeom>
        </p:spPr>
        <p:txBody>
          <a:bodyPr>
            <a:normAutofit/>
          </a:bodyPr>
          <a:lstStyle>
            <a:lvl1pPr marL="285750" indent="-285750">
              <a:spcBef>
                <a:spcPts val="0"/>
              </a:spcBef>
              <a:spcAft>
                <a:spcPts val="0"/>
              </a:spcAft>
              <a:buClr>
                <a:srgbClr val="1F9DEC"/>
              </a:buClr>
              <a:buSzPct val="100000"/>
              <a:defRPr sz="2000">
                <a:latin typeface="+mj-lt"/>
              </a:defRPr>
            </a:lvl1pPr>
            <a:lvl2pPr marL="571500" indent="-290513">
              <a:spcBef>
                <a:spcPts val="0"/>
              </a:spcBef>
              <a:spcAft>
                <a:spcPts val="1500"/>
              </a:spcAft>
              <a:buClr>
                <a:srgbClr val="E5A52E"/>
              </a:buClr>
              <a:defRPr sz="1600"/>
            </a:lvl2pPr>
            <a:lvl3pPr>
              <a:spcBef>
                <a:spcPts val="0"/>
              </a:spcBef>
              <a:spcAft>
                <a:spcPts val="500"/>
              </a:spcAft>
              <a:buClr>
                <a:srgbClr val="E5A52E"/>
              </a:buClr>
              <a:defRPr sz="1600"/>
            </a:lvl3pPr>
            <a:lvl4pPr>
              <a:spcBef>
                <a:spcPts val="0"/>
              </a:spcBef>
              <a:spcAft>
                <a:spcPts val="500"/>
              </a:spcAft>
              <a:buClr>
                <a:srgbClr val="E5A52E"/>
              </a:buClr>
              <a:defRPr sz="1400"/>
            </a:lvl4pPr>
            <a:lvl5pPr>
              <a:spcBef>
                <a:spcPts val="0"/>
              </a:spcBef>
              <a:spcAft>
                <a:spcPts val="500"/>
              </a:spcAft>
              <a:buClr>
                <a:srgbClr val="E5A52E"/>
              </a:buCl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16"/>
          <p:cNvSpPr>
            <a:spLocks noGrp="1"/>
          </p:cNvSpPr>
          <p:nvPr>
            <p:ph type="sldNum" sz="quarter" idx="4"/>
          </p:nvPr>
        </p:nvSpPr>
        <p:spPr>
          <a:xfrm>
            <a:off x="609600" y="6172200"/>
            <a:ext cx="381000" cy="365125"/>
          </a:xfrm>
          <a:prstGeom prst="rect">
            <a:avLst/>
          </a:prstGeom>
        </p:spPr>
        <p:txBody>
          <a:bodyPr vert="horz" lIns="91440" tIns="45720" rIns="91440" bIns="45720" rtlCol="0" anchor="ctr"/>
          <a:lstStyle>
            <a:lvl1pPr algn="r">
              <a:defRPr sz="1200" b="1">
                <a:solidFill>
                  <a:srgbClr val="1F9DEC"/>
                </a:solidFill>
              </a:defRPr>
            </a:lvl1pPr>
          </a:lstStyle>
          <a:p>
            <a:fld id="{F208F6D8-0C63-2347-A81C-0E5A54D13537}" type="slidenum">
              <a:rPr lang="en-US" smtClean="0"/>
              <a:pPr/>
              <a:t>‹#›</a:t>
            </a:fld>
            <a:endParaRPr lang="en-US" dirty="0"/>
          </a:p>
        </p:txBody>
      </p:sp>
    </p:spTree>
    <p:extLst>
      <p:ext uri="{BB962C8B-B14F-4D97-AF65-F5344CB8AC3E}">
        <p14:creationId xmlns:p14="http://schemas.microsoft.com/office/powerpoint/2010/main" val="35374036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ACF8F5-4923-4069-8393-E3B4223AC0DF}" type="datetimeFigureOut">
              <a:rPr lang="en-US" smtClean="0"/>
              <a:t>9/2/2015</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smtClean="0"/>
              <a:t>Confidential — Internal Use ONLY</a:t>
            </a: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558A848-0A1E-4F88-B7A6-3FA11969D0AA}" type="slidenum">
              <a:rPr lang="en-US" smtClean="0"/>
              <a:t>‹#›</a:t>
            </a:fld>
            <a:endParaRPr lang="en-US" dirty="0"/>
          </a:p>
        </p:txBody>
      </p:sp>
    </p:spTree>
    <p:extLst>
      <p:ext uri="{BB962C8B-B14F-4D97-AF65-F5344CB8AC3E}">
        <p14:creationId xmlns:p14="http://schemas.microsoft.com/office/powerpoint/2010/main" val="24476039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r>
              <a:rPr lang="en-US" dirty="0" smtClean="0"/>
              <a:t>1</a:t>
            </a:r>
            <a:endParaRPr lang="en-US" dirty="0"/>
          </a:p>
        </p:txBody>
      </p:sp>
    </p:spTree>
    <p:extLst>
      <p:ext uri="{BB962C8B-B14F-4D97-AF65-F5344CB8AC3E}">
        <p14:creationId xmlns:p14="http://schemas.microsoft.com/office/powerpoint/2010/main" val="328780488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6ACF8F5-4923-4069-8393-E3B4223AC0DF}" type="datetimeFigureOut">
              <a:rPr lang="en-US" smtClean="0"/>
              <a:t>9/2/2015</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r>
              <a:rPr lang="en-US" dirty="0" smtClean="0"/>
              <a:t>Confidential – Internal Use ONLY </a:t>
            </a:r>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E558A848-0A1E-4F88-B7A6-3FA11969D0AA}" type="slidenum">
              <a:rPr lang="en-US" smtClean="0"/>
              <a:t>‹#›</a:t>
            </a:fld>
            <a:endParaRPr lang="en-US" dirty="0"/>
          </a:p>
        </p:txBody>
      </p:sp>
    </p:spTree>
    <p:extLst>
      <p:ext uri="{BB962C8B-B14F-4D97-AF65-F5344CB8AC3E}">
        <p14:creationId xmlns:p14="http://schemas.microsoft.com/office/powerpoint/2010/main" val="1121870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D6ACF8F5-4923-4069-8393-E3B4223AC0DF}" type="datetimeFigureOut">
              <a:rPr lang="en-US" smtClean="0"/>
              <a:t>9/2/2015</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r>
              <a:rPr lang="en-US" dirty="0" smtClean="0"/>
              <a:t>Confidential – Internal Use ONLY </a:t>
            </a:r>
          </a:p>
          <a:p>
            <a:endParaRPr lang="en-US"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E558A848-0A1E-4F88-B7A6-3FA11969D0AA}" type="slidenum">
              <a:rPr lang="en-US" smtClean="0"/>
              <a:t>‹#›</a:t>
            </a:fld>
            <a:endParaRPr lang="en-US" dirty="0"/>
          </a:p>
        </p:txBody>
      </p:sp>
    </p:spTree>
    <p:extLst>
      <p:ext uri="{BB962C8B-B14F-4D97-AF65-F5344CB8AC3E}">
        <p14:creationId xmlns:p14="http://schemas.microsoft.com/office/powerpoint/2010/main" val="213637260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descr="bottom bar.png"/>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0" y="6377697"/>
            <a:ext cx="9144000" cy="480303"/>
          </a:xfrm>
          <a:prstGeom prst="rect">
            <a:avLst/>
          </a:prstGeom>
        </p:spPr>
      </p:pic>
      <p:pic>
        <p:nvPicPr>
          <p:cNvPr id="14" name="Picture 13"/>
          <p:cNvPicPr>
            <a:picLocks noChangeAspect="1"/>
          </p:cNvPicPr>
          <p:nvPr userDrawn="1"/>
        </p:nvPicPr>
        <p:blipFill>
          <a:blip r:embed="rId8"/>
          <a:stretch>
            <a:fillRect/>
          </a:stretch>
        </p:blipFill>
        <p:spPr>
          <a:xfrm rot="10800000">
            <a:off x="0" y="0"/>
            <a:ext cx="8915400" cy="1295400"/>
          </a:xfrm>
          <a:prstGeom prst="rect">
            <a:avLst/>
          </a:prstGeom>
        </p:spPr>
      </p:pic>
      <p:sp>
        <p:nvSpPr>
          <p:cNvPr id="8" name="Title Placeholder 1"/>
          <p:cNvSpPr>
            <a:spLocks noGrp="1"/>
          </p:cNvSpPr>
          <p:nvPr>
            <p:ph type="title"/>
          </p:nvPr>
        </p:nvSpPr>
        <p:spPr>
          <a:xfrm>
            <a:off x="595145" y="228599"/>
            <a:ext cx="7498616" cy="888681"/>
          </a:xfrm>
          <a:prstGeom prst="rect">
            <a:avLst/>
          </a:prstGeom>
        </p:spPr>
        <p:txBody>
          <a:bodyPr vert="horz" lIns="91440" tIns="45720" rIns="91440" bIns="45720" rtlCol="0" anchor="ctr">
            <a:noAutofit/>
          </a:bodyPr>
          <a:lstStyle/>
          <a:p>
            <a:pPr lvl="0" algn="l"/>
            <a:r>
              <a:rPr lang="en-US" dirty="0" smtClean="0"/>
              <a:t>CLICK TO EDIT MASTER TITLE STYLE</a:t>
            </a:r>
            <a:endParaRPr lang="en-US" dirty="0"/>
          </a:p>
        </p:txBody>
      </p:sp>
      <p:sp>
        <p:nvSpPr>
          <p:cNvPr id="9" name="Text Placeholder 2"/>
          <p:cNvSpPr>
            <a:spLocks noGrp="1"/>
          </p:cNvSpPr>
          <p:nvPr>
            <p:ph type="body" idx="1"/>
          </p:nvPr>
        </p:nvSpPr>
        <p:spPr>
          <a:xfrm>
            <a:off x="653430" y="1527050"/>
            <a:ext cx="6461745" cy="4525963"/>
          </a:xfrm>
          <a:prstGeom prst="rect">
            <a:avLst/>
          </a:prstGeom>
        </p:spPr>
        <p:txBody>
          <a:bodyPr vert="horz" lIns="91440" tIns="45720" rIns="91440" bIns="45720" rtlCol="0">
            <a:noAutofit/>
          </a:bodyPr>
          <a:lstStyle/>
          <a:p>
            <a:pPr lvl="0">
              <a:buClr>
                <a:srgbClr val="357DE5"/>
              </a:buClr>
            </a:pPr>
            <a:r>
              <a:rPr lang="en-US" dirty="0" smtClean="0"/>
              <a:t>Click to edit Master text styles</a:t>
            </a:r>
          </a:p>
          <a:p>
            <a:pPr marL="571500" lvl="1" indent="-290513">
              <a:buClr>
                <a:srgbClr val="357DE5"/>
              </a:buClr>
            </a:pPr>
            <a:r>
              <a:rPr lang="en-US" dirty="0" smtClean="0"/>
              <a:t>Second level</a:t>
            </a:r>
          </a:p>
          <a:p>
            <a:pPr lvl="2">
              <a:buClr>
                <a:srgbClr val="357DE5"/>
              </a:buClr>
            </a:pPr>
            <a:r>
              <a:rPr lang="en-US" dirty="0" smtClean="0"/>
              <a:t>Third level</a:t>
            </a:r>
          </a:p>
          <a:p>
            <a:pPr lvl="3">
              <a:buClr>
                <a:srgbClr val="357DE5"/>
              </a:buClr>
            </a:pPr>
            <a:r>
              <a:rPr lang="en-US" dirty="0" smtClean="0"/>
              <a:t>Fourth level</a:t>
            </a:r>
          </a:p>
          <a:p>
            <a:pPr lvl="4">
              <a:buClr>
                <a:srgbClr val="357DE5"/>
              </a:buClr>
            </a:pPr>
            <a:r>
              <a:rPr lang="en-US" dirty="0" smtClean="0"/>
              <a:t>Fifth level</a:t>
            </a:r>
            <a:endParaRPr lang="en-US" dirty="0"/>
          </a:p>
        </p:txBody>
      </p:sp>
      <p:sp>
        <p:nvSpPr>
          <p:cNvPr id="16" name="Rectangle 15"/>
          <p:cNvSpPr/>
          <p:nvPr userDrawn="1"/>
        </p:nvSpPr>
        <p:spPr>
          <a:xfrm>
            <a:off x="4419600" y="6504801"/>
            <a:ext cx="4418172" cy="276999"/>
          </a:xfrm>
          <a:prstGeom prst="rect">
            <a:avLst/>
          </a:prstGeom>
        </p:spPr>
        <p:txBody>
          <a:bodyPr wrap="none">
            <a:spAutoFit/>
          </a:bodyPr>
          <a:lstStyle/>
          <a:p>
            <a:r>
              <a:rPr lang="en-US" sz="1200" kern="1200" dirty="0" smtClean="0">
                <a:solidFill>
                  <a:schemeClr val="accent5"/>
                </a:solidFill>
                <a:latin typeface="+mn-lt"/>
                <a:ea typeface="+mn-ea"/>
                <a:cs typeface="+mn-cs"/>
              </a:rPr>
              <a:t>Confidential -- For Training Purposes Only -- Do Not Distribute</a:t>
            </a:r>
            <a:endParaRPr lang="en-US" sz="1200" dirty="0">
              <a:solidFill>
                <a:schemeClr val="accent5"/>
              </a:solidFill>
            </a:endParaRPr>
          </a:p>
        </p:txBody>
      </p:sp>
      <p:sp>
        <p:nvSpPr>
          <p:cNvPr id="17" name="Slide Number Placeholder 16"/>
          <p:cNvSpPr>
            <a:spLocks noGrp="1"/>
          </p:cNvSpPr>
          <p:nvPr>
            <p:ph type="sldNum" sz="quarter" idx="4"/>
          </p:nvPr>
        </p:nvSpPr>
        <p:spPr>
          <a:xfrm>
            <a:off x="609600" y="6172200"/>
            <a:ext cx="381000" cy="365125"/>
          </a:xfrm>
          <a:prstGeom prst="rect">
            <a:avLst/>
          </a:prstGeom>
        </p:spPr>
        <p:txBody>
          <a:bodyPr vert="horz" lIns="91440" tIns="45720" rIns="91440" bIns="45720" rtlCol="0" anchor="ctr"/>
          <a:lstStyle>
            <a:lvl1pPr algn="r">
              <a:defRPr sz="1200" b="1">
                <a:solidFill>
                  <a:srgbClr val="1F9DEC"/>
                </a:solidFill>
              </a:defRPr>
            </a:lvl1pPr>
          </a:lstStyle>
          <a:p>
            <a:fld id="{F208F6D8-0C63-2347-A81C-0E5A54D13537}" type="slidenum">
              <a:rPr lang="en-US" smtClean="0"/>
              <a:pPr/>
              <a:t>‹#›</a:t>
            </a:fld>
            <a:endParaRPr lang="en-US" dirty="0"/>
          </a:p>
        </p:txBody>
      </p:sp>
    </p:spTree>
    <p:extLst>
      <p:ext uri="{BB962C8B-B14F-4D97-AF65-F5344CB8AC3E}">
        <p14:creationId xmlns:p14="http://schemas.microsoft.com/office/powerpoint/2010/main" val="1302755681"/>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4" r:id="rId5"/>
  </p:sldLayoutIdLst>
  <p:timing>
    <p:tnLst>
      <p:par>
        <p:cTn id="1" dur="indefinite" restart="never" nodeType="tmRoot"/>
      </p:par>
    </p:tnLst>
  </p:timing>
  <p:txStyles>
    <p:titleStyle>
      <a:lvl1pPr algn="l" defTabSz="914400" rtl="0" eaLnBrk="1" latinLnBrk="0" hangingPunct="1">
        <a:spcBef>
          <a:spcPct val="0"/>
        </a:spcBef>
        <a:buNone/>
        <a:defRPr sz="2800" b="1" kern="1200">
          <a:solidFill>
            <a:schemeClr val="bg1"/>
          </a:solidFill>
          <a:latin typeface="+mj-lt"/>
          <a:ea typeface="+mj-ea"/>
          <a:cs typeface="+mj-cs"/>
        </a:defRPr>
      </a:lvl1pPr>
    </p:titleStyle>
    <p:bodyStyle>
      <a:lvl1pPr marL="342900" indent="-342900" algn="l" defTabSz="914400" rtl="0" eaLnBrk="1" latinLnBrk="0" hangingPunct="1">
        <a:lnSpc>
          <a:spcPct val="100000"/>
        </a:lnSpc>
        <a:spcBef>
          <a:spcPts val="75"/>
        </a:spcBef>
        <a:spcAft>
          <a:spcPts val="75"/>
        </a:spcAft>
        <a:buClr>
          <a:srgbClr val="E5A52E"/>
        </a:buClr>
        <a:buSzPct val="75000"/>
        <a:buFont typeface="Arial"/>
        <a:buChar char="•"/>
        <a:defRPr sz="3200" b="0" kern="1200">
          <a:solidFill>
            <a:srgbClr val="000000"/>
          </a:solidFill>
          <a:latin typeface="+mn-lt"/>
          <a:ea typeface="+mn-ea"/>
          <a:cs typeface="+mn-cs"/>
        </a:defRPr>
      </a:lvl1pPr>
      <a:lvl2pPr marL="742950" indent="-285750" algn="l" defTabSz="914400" rtl="0" eaLnBrk="1" latinLnBrk="0" hangingPunct="1">
        <a:spcBef>
          <a:spcPct val="20000"/>
        </a:spcBef>
        <a:buClr>
          <a:srgbClr val="E5A52E"/>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rgbClr val="E5A52E"/>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rgbClr val="E5A52E"/>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rgbClr val="E5A52E"/>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5.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4.emf"/><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emf"/></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 y="-21698"/>
            <a:ext cx="9144707" cy="6879697"/>
          </a:xfrm>
          <a:prstGeom prst="rect">
            <a:avLst/>
          </a:prstGeom>
        </p:spPr>
      </p:pic>
      <p:sp>
        <p:nvSpPr>
          <p:cNvPr id="2" name="Rectangle 1"/>
          <p:cNvSpPr/>
          <p:nvPr/>
        </p:nvSpPr>
        <p:spPr>
          <a:xfrm>
            <a:off x="685800" y="2667000"/>
            <a:ext cx="8077200" cy="1477328"/>
          </a:xfrm>
          <a:prstGeom prst="rect">
            <a:avLst/>
          </a:prstGeom>
        </p:spPr>
        <p:txBody>
          <a:bodyPr wrap="square">
            <a:spAutoFit/>
          </a:bodyPr>
          <a:lstStyle/>
          <a:p>
            <a:r>
              <a:rPr lang="en-US" sz="4500" b="1" dirty="0">
                <a:solidFill>
                  <a:srgbClr val="FFFFFF"/>
                </a:solidFill>
              </a:rPr>
              <a:t>Why a Case Manager </a:t>
            </a:r>
            <a:r>
              <a:rPr lang="en-US" sz="4500" b="1" dirty="0" smtClean="0">
                <a:solidFill>
                  <a:srgbClr val="FFFFFF"/>
                </a:solidFill>
              </a:rPr>
              <a:t>Toolkit </a:t>
            </a:r>
            <a:br>
              <a:rPr lang="en-US" sz="4500" b="1" dirty="0" smtClean="0">
                <a:solidFill>
                  <a:srgbClr val="FFFFFF"/>
                </a:solidFill>
              </a:rPr>
            </a:br>
            <a:r>
              <a:rPr lang="en-US" sz="4500" b="1" dirty="0" smtClean="0">
                <a:solidFill>
                  <a:srgbClr val="FFFFFF"/>
                </a:solidFill>
              </a:rPr>
              <a:t>for Diabetic Macular Edema?</a:t>
            </a:r>
            <a:endParaRPr lang="en-US" sz="4500" b="1" dirty="0">
              <a:solidFill>
                <a:srgbClr val="FFFFFF"/>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4572000"/>
            <a:ext cx="402814" cy="448969"/>
          </a:xfrm>
          <a:prstGeom prst="rect">
            <a:avLst/>
          </a:prstGeom>
        </p:spPr>
      </p:pic>
      <p:sp>
        <p:nvSpPr>
          <p:cNvPr id="3" name="Rectangle 2"/>
          <p:cNvSpPr/>
          <p:nvPr/>
        </p:nvSpPr>
        <p:spPr>
          <a:xfrm>
            <a:off x="1295400" y="4495800"/>
            <a:ext cx="4572000" cy="646331"/>
          </a:xfrm>
          <a:prstGeom prst="rect">
            <a:avLst/>
          </a:prstGeom>
        </p:spPr>
        <p:txBody>
          <a:bodyPr>
            <a:spAutoFit/>
          </a:bodyPr>
          <a:lstStyle/>
          <a:p>
            <a:r>
              <a:rPr lang="en-US" dirty="0">
                <a:solidFill>
                  <a:srgbClr val="FFFFFF"/>
                </a:solidFill>
              </a:rPr>
              <a:t>Implementation Training Guide for </a:t>
            </a:r>
            <a:r>
              <a:rPr lang="en-US" dirty="0" smtClean="0">
                <a:solidFill>
                  <a:srgbClr val="FFFFFF"/>
                </a:solidFill>
              </a:rPr>
              <a:t>National Account Managers (NAMs)</a:t>
            </a:r>
            <a:endParaRPr lang="en-US" dirty="0">
              <a:solidFill>
                <a:srgbClr val="FFFFFF"/>
              </a:solidFill>
            </a:endParaRPr>
          </a:p>
        </p:txBody>
      </p:sp>
      <p:pic>
        <p:nvPicPr>
          <p:cNvPr id="7" name="Picture 6" descr="Mr_DED_Rope_2.ai"/>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76200"/>
            <a:ext cx="3886200" cy="2514600"/>
          </a:xfrm>
          <a:prstGeom prst="rect">
            <a:avLst/>
          </a:prstGeom>
        </p:spPr>
      </p:pic>
      <p:sp>
        <p:nvSpPr>
          <p:cNvPr id="8" name="TextBox 7"/>
          <p:cNvSpPr txBox="1"/>
          <p:nvPr/>
        </p:nvSpPr>
        <p:spPr>
          <a:xfrm>
            <a:off x="3733800" y="6400801"/>
            <a:ext cx="5105400" cy="307777"/>
          </a:xfrm>
          <a:prstGeom prst="rect">
            <a:avLst/>
          </a:prstGeom>
          <a:noFill/>
        </p:spPr>
        <p:txBody>
          <a:bodyPr wrap="square" rtlCol="0">
            <a:spAutoFit/>
          </a:bodyPr>
          <a:lstStyle/>
          <a:p>
            <a:r>
              <a:rPr lang="en-US" sz="1400" dirty="0" smtClean="0">
                <a:solidFill>
                  <a:schemeClr val="bg1"/>
                </a:solidFill>
              </a:rPr>
              <a:t>Confidential -- For </a:t>
            </a:r>
            <a:r>
              <a:rPr lang="en-US" sz="1400" dirty="0">
                <a:solidFill>
                  <a:schemeClr val="bg1"/>
                </a:solidFill>
              </a:rPr>
              <a:t>Training Purposes </a:t>
            </a:r>
            <a:r>
              <a:rPr lang="en-US" sz="1400" dirty="0" smtClean="0">
                <a:solidFill>
                  <a:schemeClr val="bg1"/>
                </a:solidFill>
              </a:rPr>
              <a:t>Only</a:t>
            </a:r>
            <a:r>
              <a:rPr lang="en-US" sz="1400" dirty="0">
                <a:solidFill>
                  <a:schemeClr val="bg1"/>
                </a:solidFill>
              </a:rPr>
              <a:t> </a:t>
            </a:r>
            <a:r>
              <a:rPr lang="en-US" sz="1400" dirty="0" smtClean="0">
                <a:solidFill>
                  <a:schemeClr val="bg1"/>
                </a:solidFill>
              </a:rPr>
              <a:t>-- Do </a:t>
            </a:r>
            <a:r>
              <a:rPr lang="en-US" sz="1400" dirty="0">
                <a:solidFill>
                  <a:schemeClr val="bg1"/>
                </a:solidFill>
              </a:rPr>
              <a:t>Not Distribute</a:t>
            </a:r>
          </a:p>
        </p:txBody>
      </p:sp>
    </p:spTree>
    <p:extLst>
      <p:ext uri="{BB962C8B-B14F-4D97-AF65-F5344CB8AC3E}">
        <p14:creationId xmlns:p14="http://schemas.microsoft.com/office/powerpoint/2010/main" val="3260642371"/>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The Importance of Early Detection </a:t>
            </a:r>
            <a:br>
              <a:rPr lang="en-US" dirty="0" smtClean="0"/>
            </a:br>
            <a:r>
              <a:rPr lang="en-US" dirty="0" smtClean="0"/>
              <a:t>in Diabetic Macular Edema (DME)</a:t>
            </a:r>
            <a:r>
              <a:rPr lang="en-US" baseline="30000" dirty="0" smtClean="0"/>
              <a:t>*</a:t>
            </a:r>
            <a:endParaRPr lang="en-US" dirty="0"/>
          </a:p>
        </p:txBody>
      </p:sp>
      <p:sp>
        <p:nvSpPr>
          <p:cNvPr id="3" name="Content Placeholder 2"/>
          <p:cNvSpPr>
            <a:spLocks noGrp="1"/>
          </p:cNvSpPr>
          <p:nvPr>
            <p:ph idx="1"/>
          </p:nvPr>
        </p:nvSpPr>
        <p:spPr>
          <a:xfrm>
            <a:off x="658369" y="1447800"/>
            <a:ext cx="4599431" cy="4525963"/>
          </a:xfrm>
        </p:spPr>
        <p:txBody>
          <a:bodyPr>
            <a:normAutofit/>
          </a:bodyPr>
          <a:lstStyle/>
          <a:p>
            <a:r>
              <a:rPr lang="en-US" sz="1700" b="1" dirty="0" smtClean="0"/>
              <a:t>Description</a:t>
            </a:r>
          </a:p>
          <a:p>
            <a:pPr lvl="1"/>
            <a:r>
              <a:rPr lang="en-US" sz="1700" dirty="0" smtClean="0"/>
              <a:t>A tool that explains why it’s important </a:t>
            </a:r>
            <a:r>
              <a:rPr lang="en-US" sz="1700" dirty="0"/>
              <a:t> </a:t>
            </a:r>
            <a:r>
              <a:rPr lang="en-US" sz="1700" dirty="0" smtClean="0"/>
              <a:t>          to diagnose DME in its early stages</a:t>
            </a:r>
          </a:p>
          <a:p>
            <a:r>
              <a:rPr lang="en-US" sz="1700" b="1" dirty="0" smtClean="0"/>
              <a:t>Who is this tool for?</a:t>
            </a:r>
          </a:p>
          <a:p>
            <a:pPr lvl="1"/>
            <a:r>
              <a:rPr lang="en-US" sz="1700" dirty="0" smtClean="0"/>
              <a:t>Case managers and patients/caregivers</a:t>
            </a:r>
          </a:p>
          <a:p>
            <a:r>
              <a:rPr lang="en-US" sz="1700" b="1" dirty="0" smtClean="0"/>
              <a:t>Where does </a:t>
            </a:r>
            <a:r>
              <a:rPr lang="en-US" sz="1700" b="1" dirty="0"/>
              <a:t>this tool </a:t>
            </a:r>
            <a:r>
              <a:rPr lang="en-US" sz="1700" b="1" dirty="0" smtClean="0"/>
              <a:t>fit within the patient touchpoints?</a:t>
            </a:r>
          </a:p>
          <a:p>
            <a:pPr lvl="1"/>
            <a:r>
              <a:rPr lang="en-US" sz="1700" dirty="0" smtClean="0"/>
              <a:t>Getting diagnosed with DME</a:t>
            </a:r>
          </a:p>
          <a:p>
            <a:r>
              <a:rPr lang="en-US" sz="1700" b="1" dirty="0" smtClean="0"/>
              <a:t>Key takeaway</a:t>
            </a:r>
          </a:p>
          <a:p>
            <a:pPr lvl="1"/>
            <a:r>
              <a:rPr lang="en-US" sz="1700" dirty="0" smtClean="0"/>
              <a:t>Awareness of the need for early detection can help make a difference </a:t>
            </a:r>
            <a:r>
              <a:rPr lang="en-US" sz="1700" dirty="0" smtClean="0"/>
              <a:t>in </a:t>
            </a:r>
            <a:r>
              <a:rPr lang="en-US" sz="1700" dirty="0" smtClean="0"/>
              <a:t>a patient  with DME</a:t>
            </a:r>
            <a:endParaRPr lang="en-US" sz="1700" dirty="0"/>
          </a:p>
        </p:txBody>
      </p:sp>
      <p:sp>
        <p:nvSpPr>
          <p:cNvPr id="5" name="TextBox 4"/>
          <p:cNvSpPr txBox="1"/>
          <p:nvPr/>
        </p:nvSpPr>
        <p:spPr>
          <a:xfrm>
            <a:off x="762000" y="6019800"/>
            <a:ext cx="4876800" cy="292388"/>
          </a:xfrm>
          <a:prstGeom prst="rect">
            <a:avLst/>
          </a:prstGeom>
          <a:noFill/>
        </p:spPr>
        <p:txBody>
          <a:bodyPr wrap="square" rtlCol="0">
            <a:spAutoFit/>
          </a:bodyPr>
          <a:lstStyle/>
          <a:p>
            <a:r>
              <a:rPr lang="en-US" sz="1300" baseline="30000" dirty="0" smtClean="0"/>
              <a:t>*</a:t>
            </a:r>
            <a:r>
              <a:rPr lang="en-US" sz="1300" dirty="0" smtClean="0"/>
              <a:t>The patient version of this tool has a slightly different title. </a:t>
            </a:r>
            <a:endParaRPr lang="en-US" sz="1300" dirty="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789501"/>
            <a:ext cx="2255981" cy="2919504"/>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3056" y="2667000"/>
            <a:ext cx="2276798" cy="2946444"/>
          </a:xfrm>
          <a:prstGeom prst="rect">
            <a:avLst/>
          </a:prstGeom>
          <a:solidFill>
            <a:schemeClr val="bg1"/>
          </a:solidFill>
        </p:spPr>
      </p:pic>
    </p:spTree>
    <p:extLst>
      <p:ext uri="{BB962C8B-B14F-4D97-AF65-F5344CB8AC3E}">
        <p14:creationId xmlns:p14="http://schemas.microsoft.com/office/powerpoint/2010/main" val="37246010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1761565"/>
            <a:ext cx="2230581" cy="2886634"/>
          </a:xfrm>
          <a:prstGeom prst="rect">
            <a:avLst/>
          </a:prstGeom>
        </p:spPr>
      </p:pic>
      <p:sp>
        <p:nvSpPr>
          <p:cNvPr id="2" name="Title 1"/>
          <p:cNvSpPr>
            <a:spLocks noGrp="1"/>
          </p:cNvSpPr>
          <p:nvPr>
            <p:ph type="title"/>
          </p:nvPr>
        </p:nvSpPr>
        <p:spPr/>
        <p:txBody>
          <a:bodyPr/>
          <a:lstStyle/>
          <a:p>
            <a:r>
              <a:rPr lang="en-US" dirty="0" smtClean="0"/>
              <a:t>What is a Dilated Eye Exam?</a:t>
            </a:r>
            <a:endParaRPr lang="en-US" dirty="0"/>
          </a:p>
        </p:txBody>
      </p:sp>
      <p:sp>
        <p:nvSpPr>
          <p:cNvPr id="3" name="Content Placeholder 2"/>
          <p:cNvSpPr>
            <a:spLocks noGrp="1"/>
          </p:cNvSpPr>
          <p:nvPr>
            <p:ph idx="1"/>
          </p:nvPr>
        </p:nvSpPr>
        <p:spPr>
          <a:xfrm>
            <a:off x="658369" y="1527048"/>
            <a:ext cx="4675631" cy="4525963"/>
          </a:xfrm>
        </p:spPr>
        <p:txBody>
          <a:bodyPr>
            <a:normAutofit/>
          </a:bodyPr>
          <a:lstStyle/>
          <a:p>
            <a:r>
              <a:rPr lang="en-US" sz="1700" b="1" dirty="0" smtClean="0"/>
              <a:t>Description</a:t>
            </a:r>
          </a:p>
          <a:p>
            <a:pPr lvl="1"/>
            <a:r>
              <a:rPr lang="en-US" sz="1700" dirty="0" smtClean="0"/>
              <a:t>A tool that explains what a dilated eye   exam is and why it is so important for         at-risk patients</a:t>
            </a:r>
          </a:p>
          <a:p>
            <a:r>
              <a:rPr lang="en-US" sz="1700" b="1" dirty="0" smtClean="0"/>
              <a:t>Who is </a:t>
            </a:r>
            <a:r>
              <a:rPr lang="en-US" sz="1700" b="1" dirty="0"/>
              <a:t>this tool </a:t>
            </a:r>
            <a:r>
              <a:rPr lang="en-US" sz="1700" b="1" dirty="0" smtClean="0"/>
              <a:t>for?</a:t>
            </a:r>
          </a:p>
          <a:p>
            <a:pPr lvl="1"/>
            <a:r>
              <a:rPr lang="en-US" sz="1700" dirty="0" smtClean="0"/>
              <a:t>Case managers and patients/caregivers </a:t>
            </a:r>
          </a:p>
          <a:p>
            <a:r>
              <a:rPr lang="en-US" sz="1700" b="1" dirty="0" smtClean="0"/>
              <a:t>Where does </a:t>
            </a:r>
            <a:r>
              <a:rPr lang="en-US" sz="1700" b="1" dirty="0"/>
              <a:t>this tool </a:t>
            </a:r>
            <a:r>
              <a:rPr lang="en-US" sz="1700" b="1" dirty="0" smtClean="0"/>
              <a:t>fit within </a:t>
            </a:r>
            <a:br>
              <a:rPr lang="en-US" sz="1700" b="1" dirty="0" smtClean="0"/>
            </a:br>
            <a:r>
              <a:rPr lang="en-US" sz="1700" b="1" dirty="0" smtClean="0"/>
              <a:t>the patient touchpoints?</a:t>
            </a:r>
          </a:p>
          <a:p>
            <a:pPr lvl="1"/>
            <a:r>
              <a:rPr lang="en-US" sz="1700" dirty="0" smtClean="0"/>
              <a:t>Getting diagnosed with DME</a:t>
            </a:r>
          </a:p>
          <a:p>
            <a:r>
              <a:rPr lang="en-US" sz="1700" b="1" dirty="0" smtClean="0"/>
              <a:t>Key takeaway</a:t>
            </a:r>
          </a:p>
          <a:p>
            <a:pPr lvl="1"/>
            <a:r>
              <a:rPr lang="en-US" sz="1700" dirty="0" smtClean="0"/>
              <a:t>A dilated eye exam can help determine </a:t>
            </a:r>
            <a:br>
              <a:rPr lang="en-US" sz="1700" dirty="0" smtClean="0"/>
            </a:br>
            <a:r>
              <a:rPr lang="en-US" sz="1700" dirty="0" smtClean="0"/>
              <a:t>if a patient has DME </a:t>
            </a:r>
            <a:endParaRPr lang="en-US" sz="1700" dirty="0"/>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6291" y="2673236"/>
            <a:ext cx="2251162" cy="2913269"/>
          </a:xfrm>
          <a:prstGeom prst="rect">
            <a:avLst/>
          </a:prstGeom>
          <a:solidFill>
            <a:schemeClr val="bg1"/>
          </a:solidFill>
        </p:spPr>
      </p:pic>
    </p:spTree>
    <p:extLst>
      <p:ext uri="{BB962C8B-B14F-4D97-AF65-F5344CB8AC3E}">
        <p14:creationId xmlns:p14="http://schemas.microsoft.com/office/powerpoint/2010/main" val="10333389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4748" y="1712259"/>
            <a:ext cx="2209798" cy="2859739"/>
          </a:xfrm>
          <a:prstGeom prst="rect">
            <a:avLst/>
          </a:prstGeom>
        </p:spPr>
      </p:pic>
      <p:sp>
        <p:nvSpPr>
          <p:cNvPr id="2" name="Title 1"/>
          <p:cNvSpPr>
            <a:spLocks noGrp="1"/>
          </p:cNvSpPr>
          <p:nvPr>
            <p:ph type="title"/>
          </p:nvPr>
        </p:nvSpPr>
        <p:spPr/>
        <p:txBody>
          <a:bodyPr>
            <a:normAutofit/>
          </a:bodyPr>
          <a:lstStyle/>
          <a:p>
            <a:r>
              <a:rPr lang="en-US" dirty="0" smtClean="0"/>
              <a:t>Understanding Your Patient’s Eye Exam Results</a:t>
            </a:r>
            <a:r>
              <a:rPr lang="en-US" baseline="30000" dirty="0" smtClean="0"/>
              <a:t>*</a:t>
            </a:r>
            <a:r>
              <a:rPr lang="en-US" dirty="0" smtClean="0"/>
              <a:t> </a:t>
            </a:r>
            <a:endParaRPr lang="en-US" dirty="0"/>
          </a:p>
        </p:txBody>
      </p:sp>
      <p:sp>
        <p:nvSpPr>
          <p:cNvPr id="3" name="Content Placeholder 2"/>
          <p:cNvSpPr>
            <a:spLocks noGrp="1"/>
          </p:cNvSpPr>
          <p:nvPr>
            <p:ph idx="1"/>
          </p:nvPr>
        </p:nvSpPr>
        <p:spPr>
          <a:xfrm>
            <a:off x="658369" y="1527048"/>
            <a:ext cx="4751832" cy="4525963"/>
          </a:xfrm>
        </p:spPr>
        <p:txBody>
          <a:bodyPr>
            <a:normAutofit/>
          </a:bodyPr>
          <a:lstStyle/>
          <a:p>
            <a:r>
              <a:rPr lang="en-US" sz="1700" b="1" dirty="0" smtClean="0"/>
              <a:t>Description</a:t>
            </a:r>
          </a:p>
          <a:p>
            <a:pPr lvl="1"/>
            <a:r>
              <a:rPr lang="en-US" sz="1700" dirty="0" smtClean="0"/>
              <a:t>A tool that explains the next steps </a:t>
            </a:r>
            <a:br>
              <a:rPr lang="en-US" sz="1700" dirty="0" smtClean="0"/>
            </a:br>
            <a:r>
              <a:rPr lang="en-US" sz="1700" dirty="0" smtClean="0"/>
              <a:t>after a DME diagnosis is made</a:t>
            </a:r>
          </a:p>
          <a:p>
            <a:r>
              <a:rPr lang="en-US" sz="1700" b="1" dirty="0" smtClean="0"/>
              <a:t>Who is </a:t>
            </a:r>
            <a:r>
              <a:rPr lang="en-US" sz="1700" b="1" dirty="0"/>
              <a:t>this tool </a:t>
            </a:r>
            <a:r>
              <a:rPr lang="en-US" sz="1700" b="1" dirty="0" smtClean="0"/>
              <a:t>for?</a:t>
            </a:r>
          </a:p>
          <a:p>
            <a:pPr lvl="1"/>
            <a:r>
              <a:rPr lang="en-US" sz="1700" dirty="0" smtClean="0"/>
              <a:t>Case managers and patients/caregivers</a:t>
            </a:r>
          </a:p>
          <a:p>
            <a:r>
              <a:rPr lang="en-US" sz="1700" b="1" dirty="0" smtClean="0"/>
              <a:t>Where does </a:t>
            </a:r>
            <a:r>
              <a:rPr lang="en-US" sz="1700" b="1" dirty="0"/>
              <a:t>this tool </a:t>
            </a:r>
            <a:r>
              <a:rPr lang="en-US" sz="1700" b="1" dirty="0" smtClean="0"/>
              <a:t>fit within </a:t>
            </a:r>
            <a:br>
              <a:rPr lang="en-US" sz="1700" b="1" dirty="0" smtClean="0"/>
            </a:br>
            <a:r>
              <a:rPr lang="en-US" sz="1700" b="1" dirty="0" smtClean="0"/>
              <a:t>the patient touchpoints?</a:t>
            </a:r>
          </a:p>
          <a:p>
            <a:pPr lvl="1"/>
            <a:r>
              <a:rPr lang="en-US" sz="1700" dirty="0" smtClean="0"/>
              <a:t>Getting diagnosed with DME</a:t>
            </a:r>
          </a:p>
          <a:p>
            <a:r>
              <a:rPr lang="en-US" sz="1700" b="1" dirty="0" smtClean="0"/>
              <a:t>Key takeway</a:t>
            </a:r>
          </a:p>
          <a:p>
            <a:pPr lvl="1"/>
            <a:r>
              <a:rPr lang="en-US" sz="1700" dirty="0"/>
              <a:t>Patients need be aware of how their </a:t>
            </a:r>
            <a:r>
              <a:rPr lang="en-US" sz="1700" dirty="0" smtClean="0"/>
              <a:t>   disease </a:t>
            </a:r>
            <a:r>
              <a:rPr lang="en-US" sz="1700" dirty="0"/>
              <a:t>is monitored and treated</a:t>
            </a:r>
          </a:p>
        </p:txBody>
      </p:sp>
      <p:sp>
        <p:nvSpPr>
          <p:cNvPr id="6" name="TextBox 5"/>
          <p:cNvSpPr txBox="1"/>
          <p:nvPr/>
        </p:nvSpPr>
        <p:spPr>
          <a:xfrm>
            <a:off x="609600" y="5943600"/>
            <a:ext cx="7848600" cy="292388"/>
          </a:xfrm>
          <a:prstGeom prst="rect">
            <a:avLst/>
          </a:prstGeom>
          <a:noFill/>
        </p:spPr>
        <p:txBody>
          <a:bodyPr wrap="square" rtlCol="0">
            <a:spAutoFit/>
          </a:bodyPr>
          <a:lstStyle/>
          <a:p>
            <a:r>
              <a:rPr lang="en-US" sz="1300" baseline="30000" dirty="0" smtClean="0"/>
              <a:t>*</a:t>
            </a:r>
            <a:r>
              <a:rPr lang="en-US" sz="1300" dirty="0" smtClean="0"/>
              <a:t>The patient version of this piece has a slightly different title. </a:t>
            </a:r>
            <a:endParaRPr lang="en-US" sz="13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32810" y="2590800"/>
            <a:ext cx="2230189" cy="2886128"/>
          </a:xfrm>
          <a:prstGeom prst="rect">
            <a:avLst/>
          </a:prstGeom>
          <a:solidFill>
            <a:schemeClr val="bg1"/>
          </a:solidFill>
        </p:spPr>
      </p:pic>
    </p:spTree>
    <p:extLst>
      <p:ext uri="{BB962C8B-B14F-4D97-AF65-F5344CB8AC3E}">
        <p14:creationId xmlns:p14="http://schemas.microsoft.com/office/powerpoint/2010/main" val="28247660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2012" y="1832438"/>
            <a:ext cx="2306781" cy="2985246"/>
          </a:xfrm>
          <a:prstGeom prst="rect">
            <a:avLst/>
          </a:prstGeom>
        </p:spPr>
      </p:pic>
      <p:sp>
        <p:nvSpPr>
          <p:cNvPr id="2" name="Title 1"/>
          <p:cNvSpPr>
            <a:spLocks noGrp="1"/>
          </p:cNvSpPr>
          <p:nvPr>
            <p:ph type="title"/>
          </p:nvPr>
        </p:nvSpPr>
        <p:spPr/>
        <p:txBody>
          <a:bodyPr/>
          <a:lstStyle/>
          <a:p>
            <a:r>
              <a:rPr lang="en-US" dirty="0" smtClean="0"/>
              <a:t>The 3 Types of Eye Doctors</a:t>
            </a:r>
            <a:r>
              <a:rPr lang="en-US" baseline="30000" dirty="0" smtClean="0"/>
              <a:t>*</a:t>
            </a:r>
            <a:endParaRPr lang="en-US" dirty="0"/>
          </a:p>
        </p:txBody>
      </p:sp>
      <p:sp>
        <p:nvSpPr>
          <p:cNvPr id="3" name="Content Placeholder 2"/>
          <p:cNvSpPr>
            <a:spLocks noGrp="1"/>
          </p:cNvSpPr>
          <p:nvPr>
            <p:ph idx="1"/>
          </p:nvPr>
        </p:nvSpPr>
        <p:spPr>
          <a:xfrm>
            <a:off x="609600" y="1365394"/>
            <a:ext cx="4191000" cy="4794394"/>
          </a:xfrm>
        </p:spPr>
        <p:txBody>
          <a:bodyPr>
            <a:normAutofit/>
          </a:bodyPr>
          <a:lstStyle/>
          <a:p>
            <a:r>
              <a:rPr lang="en-US" sz="1700" b="1" dirty="0" smtClean="0"/>
              <a:t>Description</a:t>
            </a:r>
          </a:p>
          <a:p>
            <a:pPr lvl="1"/>
            <a:r>
              <a:rPr lang="en-US" sz="1700" dirty="0" smtClean="0"/>
              <a:t>A tool that details the different roles of the optometrist, the retina specialist, and the general ophthalmologist</a:t>
            </a:r>
          </a:p>
          <a:p>
            <a:r>
              <a:rPr lang="en-US" sz="1700" b="1" dirty="0" smtClean="0"/>
              <a:t>Who is </a:t>
            </a:r>
            <a:r>
              <a:rPr lang="en-US" sz="1700" b="1" dirty="0"/>
              <a:t>this tool </a:t>
            </a:r>
            <a:r>
              <a:rPr lang="en-US" sz="1700" b="1" dirty="0" smtClean="0"/>
              <a:t>for?</a:t>
            </a:r>
          </a:p>
          <a:p>
            <a:pPr lvl="1"/>
            <a:r>
              <a:rPr lang="en-US" sz="1700" dirty="0" smtClean="0"/>
              <a:t>Case managers and patients/caregivers </a:t>
            </a:r>
          </a:p>
          <a:p>
            <a:r>
              <a:rPr lang="en-US" sz="1700" b="1" dirty="0" smtClean="0"/>
              <a:t>Where does </a:t>
            </a:r>
            <a:r>
              <a:rPr lang="en-US" sz="1700" b="1" dirty="0"/>
              <a:t>this tool </a:t>
            </a:r>
            <a:r>
              <a:rPr lang="en-US" sz="1700" b="1" dirty="0" smtClean="0"/>
              <a:t>fit within the patient touchpoints?</a:t>
            </a:r>
          </a:p>
          <a:p>
            <a:pPr lvl="1"/>
            <a:r>
              <a:rPr lang="en-US" sz="1700" dirty="0" smtClean="0"/>
              <a:t>Getting diagnosed with DME</a:t>
            </a:r>
          </a:p>
          <a:p>
            <a:r>
              <a:rPr lang="en-US" sz="1700" b="1" dirty="0" smtClean="0"/>
              <a:t>Key takeaway</a:t>
            </a:r>
          </a:p>
          <a:p>
            <a:pPr lvl="1"/>
            <a:r>
              <a:rPr lang="en-US" sz="1700" dirty="0" smtClean="0"/>
              <a:t>There are 3 different types of eye doctors a patient may see, and each performs a specific role</a:t>
            </a:r>
          </a:p>
          <a:p>
            <a:pPr marL="457200" lvl="1" indent="0">
              <a:buNone/>
            </a:pPr>
            <a:endParaRPr lang="en-US" sz="1700" dirty="0"/>
          </a:p>
        </p:txBody>
      </p:sp>
      <p:sp>
        <p:nvSpPr>
          <p:cNvPr id="6" name="TextBox 5"/>
          <p:cNvSpPr txBox="1"/>
          <p:nvPr/>
        </p:nvSpPr>
        <p:spPr>
          <a:xfrm>
            <a:off x="762000" y="6096000"/>
            <a:ext cx="4953000" cy="292388"/>
          </a:xfrm>
          <a:prstGeom prst="rect">
            <a:avLst/>
          </a:prstGeom>
          <a:noFill/>
        </p:spPr>
        <p:txBody>
          <a:bodyPr wrap="square" rtlCol="0">
            <a:spAutoFit/>
          </a:bodyPr>
          <a:lstStyle/>
          <a:p>
            <a:r>
              <a:rPr lang="en-US" sz="1300" baseline="30000" dirty="0" smtClean="0"/>
              <a:t>* </a:t>
            </a:r>
            <a:r>
              <a:rPr lang="en-US" sz="1300" dirty="0" smtClean="0"/>
              <a:t>The patient version of this piece has a slightly different title. </a:t>
            </a:r>
            <a:endParaRPr lang="en-US" sz="1300" dirty="0"/>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8400" y="2667000"/>
            <a:ext cx="2328064" cy="3012788"/>
          </a:xfrm>
          <a:prstGeom prst="rect">
            <a:avLst/>
          </a:prstGeom>
          <a:solidFill>
            <a:schemeClr val="bg1"/>
          </a:solidFill>
        </p:spPr>
      </p:pic>
    </p:spTree>
    <p:extLst>
      <p:ext uri="{BB962C8B-B14F-4D97-AF65-F5344CB8AC3E}">
        <p14:creationId xmlns:p14="http://schemas.microsoft.com/office/powerpoint/2010/main" val="2174847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Questions to Ask My Retina Specialist </a:t>
            </a:r>
            <a:br>
              <a:rPr lang="en-US" dirty="0" smtClean="0"/>
            </a:br>
            <a:r>
              <a:rPr lang="en-US" dirty="0" smtClean="0"/>
              <a:t>or General Ophthalmologist</a:t>
            </a:r>
            <a:endParaRPr lang="en-US" dirty="0"/>
          </a:p>
        </p:txBody>
      </p:sp>
      <p:sp>
        <p:nvSpPr>
          <p:cNvPr id="3" name="Content Placeholder 2"/>
          <p:cNvSpPr>
            <a:spLocks noGrp="1"/>
          </p:cNvSpPr>
          <p:nvPr>
            <p:ph idx="1"/>
          </p:nvPr>
        </p:nvSpPr>
        <p:spPr>
          <a:xfrm>
            <a:off x="533400" y="1433463"/>
            <a:ext cx="4675632" cy="4525963"/>
          </a:xfrm>
        </p:spPr>
        <p:txBody>
          <a:bodyPr>
            <a:normAutofit fontScale="85000" lnSpcReduction="10000"/>
          </a:bodyPr>
          <a:lstStyle/>
          <a:p>
            <a:r>
              <a:rPr lang="en-US" sz="2000" b="1" dirty="0" smtClean="0"/>
              <a:t>Description</a:t>
            </a:r>
          </a:p>
          <a:p>
            <a:pPr lvl="1"/>
            <a:r>
              <a:rPr lang="en-US" sz="2000" dirty="0" smtClean="0"/>
              <a:t>A list of sample questions to ask </a:t>
            </a:r>
            <a:br>
              <a:rPr lang="en-US" sz="2000" dirty="0" smtClean="0"/>
            </a:br>
            <a:r>
              <a:rPr lang="en-US" sz="2000" dirty="0" smtClean="0"/>
              <a:t>the retina specialist or general ophthalmologist, with space to fill </a:t>
            </a:r>
            <a:br>
              <a:rPr lang="en-US" sz="2000" dirty="0" smtClean="0"/>
            </a:br>
            <a:r>
              <a:rPr lang="en-US" sz="2000" dirty="0" smtClean="0"/>
              <a:t>in the answers</a:t>
            </a:r>
          </a:p>
          <a:p>
            <a:r>
              <a:rPr lang="en-US" sz="2000" b="1" dirty="0" smtClean="0"/>
              <a:t>Who is this tool for?</a:t>
            </a:r>
          </a:p>
          <a:p>
            <a:pPr lvl="1"/>
            <a:r>
              <a:rPr lang="en-US" sz="2000" dirty="0" smtClean="0"/>
              <a:t>Patients/caregivers</a:t>
            </a:r>
          </a:p>
          <a:p>
            <a:r>
              <a:rPr lang="en-US" sz="2000" b="1" dirty="0" smtClean="0"/>
              <a:t>Where does </a:t>
            </a:r>
            <a:r>
              <a:rPr lang="en-US" b="1" dirty="0"/>
              <a:t>this tool </a:t>
            </a:r>
            <a:r>
              <a:rPr lang="en-US" sz="2000" b="1" dirty="0" smtClean="0"/>
              <a:t>fit within the patient touchpoints?</a:t>
            </a:r>
          </a:p>
          <a:p>
            <a:pPr lvl="1"/>
            <a:r>
              <a:rPr lang="en-US" sz="2000" dirty="0" smtClean="0"/>
              <a:t>Living with DME</a:t>
            </a:r>
          </a:p>
          <a:p>
            <a:r>
              <a:rPr lang="en-US" sz="2000" b="1" dirty="0" smtClean="0"/>
              <a:t>Key takeaway</a:t>
            </a:r>
          </a:p>
          <a:p>
            <a:pPr lvl="1"/>
            <a:r>
              <a:rPr lang="en-US" sz="2000" dirty="0" smtClean="0"/>
              <a:t>A handout designed to help stimulate a dialogue between patient, retina specialist or general ophthalmologist, and case manager, and also gives patients an important record of their doctor’s answers</a:t>
            </a:r>
            <a:endParaRPr lang="en-US" sz="2000"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600200"/>
            <a:ext cx="3239651" cy="4192490"/>
          </a:xfrm>
          <a:prstGeom prst="rect">
            <a:avLst/>
          </a:prstGeom>
          <a:solidFill>
            <a:schemeClr val="bg1"/>
          </a:solidFill>
        </p:spPr>
      </p:pic>
    </p:spTree>
    <p:extLst>
      <p:ext uri="{BB962C8B-B14F-4D97-AF65-F5344CB8AC3E}">
        <p14:creationId xmlns:p14="http://schemas.microsoft.com/office/powerpoint/2010/main" val="18084979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to Ask My Optometrist</a:t>
            </a:r>
            <a:endParaRPr lang="en-US" dirty="0"/>
          </a:p>
        </p:txBody>
      </p:sp>
      <p:sp>
        <p:nvSpPr>
          <p:cNvPr id="3" name="Content Placeholder 2"/>
          <p:cNvSpPr>
            <a:spLocks noGrp="1"/>
          </p:cNvSpPr>
          <p:nvPr>
            <p:ph idx="1"/>
          </p:nvPr>
        </p:nvSpPr>
        <p:spPr>
          <a:xfrm>
            <a:off x="658368" y="1527048"/>
            <a:ext cx="4142231" cy="4525963"/>
          </a:xfrm>
        </p:spPr>
        <p:txBody>
          <a:bodyPr>
            <a:noAutofit/>
          </a:bodyPr>
          <a:lstStyle/>
          <a:p>
            <a:r>
              <a:rPr lang="en-US" sz="1700" b="1" dirty="0" smtClean="0"/>
              <a:t>Description</a:t>
            </a:r>
          </a:p>
          <a:p>
            <a:pPr lvl="1"/>
            <a:r>
              <a:rPr lang="en-US" sz="1700" dirty="0" smtClean="0"/>
              <a:t>A list of sample questions to ask the optometrist, with space to fill </a:t>
            </a:r>
            <a:br>
              <a:rPr lang="en-US" sz="1700" dirty="0" smtClean="0"/>
            </a:br>
            <a:r>
              <a:rPr lang="en-US" sz="1700" dirty="0" smtClean="0"/>
              <a:t>in the answers</a:t>
            </a:r>
          </a:p>
          <a:p>
            <a:r>
              <a:rPr lang="en-US" sz="1700" b="1" dirty="0" smtClean="0"/>
              <a:t>Who is </a:t>
            </a:r>
            <a:r>
              <a:rPr lang="en-US" sz="1700" b="1" dirty="0"/>
              <a:t>this tool </a:t>
            </a:r>
            <a:r>
              <a:rPr lang="en-US" sz="1700" b="1" dirty="0" smtClean="0"/>
              <a:t>for?</a:t>
            </a:r>
          </a:p>
          <a:p>
            <a:pPr lvl="1"/>
            <a:r>
              <a:rPr lang="en-US" sz="1700" dirty="0" smtClean="0"/>
              <a:t>Patients/caregivers </a:t>
            </a:r>
          </a:p>
          <a:p>
            <a:r>
              <a:rPr lang="en-US" sz="1700" b="1" dirty="0" smtClean="0"/>
              <a:t>Where does </a:t>
            </a:r>
            <a:r>
              <a:rPr lang="en-US" sz="1700" b="1" dirty="0"/>
              <a:t>this tool </a:t>
            </a:r>
            <a:r>
              <a:rPr lang="en-US" sz="1700" b="1" dirty="0" smtClean="0"/>
              <a:t>fit within the </a:t>
            </a:r>
            <a:br>
              <a:rPr lang="en-US" sz="1700" b="1" dirty="0" smtClean="0"/>
            </a:br>
            <a:r>
              <a:rPr lang="en-US" sz="1700" b="1" dirty="0" smtClean="0"/>
              <a:t>patient touchpoints?</a:t>
            </a:r>
          </a:p>
          <a:p>
            <a:pPr lvl="1"/>
            <a:r>
              <a:rPr lang="en-US" sz="1700" dirty="0" smtClean="0"/>
              <a:t>Living with DME</a:t>
            </a:r>
          </a:p>
          <a:p>
            <a:r>
              <a:rPr lang="en-US" sz="1700" b="1" dirty="0" smtClean="0"/>
              <a:t>Key takeaway</a:t>
            </a:r>
          </a:p>
          <a:p>
            <a:pPr lvl="1"/>
            <a:r>
              <a:rPr lang="en-US" sz="1700" dirty="0" smtClean="0"/>
              <a:t>A handout designed to help stimulate a dialogue between patient, optometrist, and case manager, as well as help patients have an important record of their optometrist’s answers</a:t>
            </a:r>
            <a:endParaRPr lang="en-US" sz="17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600200"/>
            <a:ext cx="3239651" cy="4192489"/>
          </a:xfrm>
          <a:prstGeom prst="rect">
            <a:avLst/>
          </a:prstGeom>
          <a:solidFill>
            <a:schemeClr val="bg1"/>
          </a:solidFill>
        </p:spPr>
      </p:pic>
    </p:spTree>
    <p:extLst>
      <p:ext uri="{BB962C8B-B14F-4D97-AF65-F5344CB8AC3E}">
        <p14:creationId xmlns:p14="http://schemas.microsoft.com/office/powerpoint/2010/main" val="33884010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Questions to Ask My Endocrinologist</a:t>
            </a:r>
            <a:endParaRPr lang="en-US" dirty="0"/>
          </a:p>
        </p:txBody>
      </p:sp>
      <p:sp>
        <p:nvSpPr>
          <p:cNvPr id="3" name="Content Placeholder 2"/>
          <p:cNvSpPr>
            <a:spLocks noGrp="1"/>
          </p:cNvSpPr>
          <p:nvPr>
            <p:ph idx="1"/>
          </p:nvPr>
        </p:nvSpPr>
        <p:spPr>
          <a:xfrm>
            <a:off x="658369" y="1527048"/>
            <a:ext cx="3989832" cy="4525963"/>
          </a:xfrm>
        </p:spPr>
        <p:txBody>
          <a:bodyPr>
            <a:normAutofit fontScale="85000" lnSpcReduction="10000"/>
          </a:bodyPr>
          <a:lstStyle/>
          <a:p>
            <a:r>
              <a:rPr lang="en-US" sz="2000" b="1" dirty="0" smtClean="0"/>
              <a:t>Description</a:t>
            </a:r>
          </a:p>
          <a:p>
            <a:pPr lvl="1"/>
            <a:r>
              <a:rPr lang="en-US" sz="2000" dirty="0" smtClean="0"/>
              <a:t>A list of sample questions to ask the endocrinologist, with space to fill in the answers</a:t>
            </a:r>
          </a:p>
          <a:p>
            <a:r>
              <a:rPr lang="en-US" sz="2000" b="1" dirty="0" smtClean="0"/>
              <a:t>Who </a:t>
            </a:r>
            <a:r>
              <a:rPr lang="en-US" b="1" dirty="0"/>
              <a:t>is this tool for</a:t>
            </a:r>
            <a:r>
              <a:rPr lang="en-US" sz="2000" b="1" dirty="0" smtClean="0"/>
              <a:t>?</a:t>
            </a:r>
          </a:p>
          <a:p>
            <a:pPr lvl="1"/>
            <a:r>
              <a:rPr lang="en-US" sz="2000" dirty="0" smtClean="0"/>
              <a:t>Patients</a:t>
            </a:r>
          </a:p>
          <a:p>
            <a:r>
              <a:rPr lang="en-US" sz="2000" b="1" dirty="0" smtClean="0"/>
              <a:t>Where does </a:t>
            </a:r>
            <a:r>
              <a:rPr lang="en-US" b="1" dirty="0"/>
              <a:t>this tool </a:t>
            </a:r>
            <a:r>
              <a:rPr lang="en-US" sz="2000" b="1" dirty="0" smtClean="0"/>
              <a:t>fit within the </a:t>
            </a:r>
            <a:br>
              <a:rPr lang="en-US" sz="2000" b="1" dirty="0" smtClean="0"/>
            </a:br>
            <a:r>
              <a:rPr lang="en-US" sz="2000" b="1" dirty="0" smtClean="0"/>
              <a:t>patient touchpoints?</a:t>
            </a:r>
          </a:p>
          <a:p>
            <a:pPr lvl="1"/>
            <a:r>
              <a:rPr lang="en-US" sz="2000" dirty="0" smtClean="0"/>
              <a:t>Living with DME</a:t>
            </a:r>
          </a:p>
          <a:p>
            <a:r>
              <a:rPr lang="en-US" sz="2000" b="1" dirty="0" smtClean="0"/>
              <a:t>Key takeaway</a:t>
            </a:r>
          </a:p>
          <a:p>
            <a:pPr lvl="1"/>
            <a:r>
              <a:rPr lang="en-US" sz="2000" dirty="0" smtClean="0"/>
              <a:t>A handout designed to help stimulate a dialogue between patient, endocrinologist, and case manager, as well as help patients have an important record of their endocrinologist’s answers</a:t>
            </a:r>
            <a:endParaRPr lang="en-US" sz="20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600200"/>
            <a:ext cx="3239650" cy="4192489"/>
          </a:xfrm>
          <a:prstGeom prst="rect">
            <a:avLst/>
          </a:prstGeom>
          <a:solidFill>
            <a:schemeClr val="bg1"/>
          </a:solidFill>
        </p:spPr>
      </p:pic>
    </p:spTree>
    <p:extLst>
      <p:ext uri="{BB962C8B-B14F-4D97-AF65-F5344CB8AC3E}">
        <p14:creationId xmlns:p14="http://schemas.microsoft.com/office/powerpoint/2010/main" val="2610426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Diabetic Macular Edema (DME) </a:t>
            </a:r>
            <a:br>
              <a:rPr lang="en-US" dirty="0" smtClean="0"/>
            </a:br>
            <a:r>
              <a:rPr lang="en-US" dirty="0" smtClean="0"/>
              <a:t>Treatment Journal</a:t>
            </a:r>
            <a:endParaRPr lang="en-US" dirty="0"/>
          </a:p>
        </p:txBody>
      </p:sp>
      <p:sp>
        <p:nvSpPr>
          <p:cNvPr id="3" name="Content Placeholder 2"/>
          <p:cNvSpPr>
            <a:spLocks noGrp="1"/>
          </p:cNvSpPr>
          <p:nvPr>
            <p:ph idx="1"/>
          </p:nvPr>
        </p:nvSpPr>
        <p:spPr>
          <a:xfrm>
            <a:off x="658369" y="1527048"/>
            <a:ext cx="4066032" cy="4525963"/>
          </a:xfrm>
        </p:spPr>
        <p:txBody>
          <a:bodyPr>
            <a:noAutofit/>
          </a:bodyPr>
          <a:lstStyle/>
          <a:p>
            <a:r>
              <a:rPr lang="en-US" sz="1700" b="1" dirty="0" smtClean="0"/>
              <a:t>Description</a:t>
            </a:r>
          </a:p>
          <a:p>
            <a:pPr lvl="1"/>
            <a:r>
              <a:rPr lang="en-US" sz="1700" dirty="0" smtClean="0"/>
              <a:t>A tool that provides room to add contact information and   track medications and appointments</a:t>
            </a:r>
          </a:p>
          <a:p>
            <a:r>
              <a:rPr lang="en-US" sz="1700" b="1" dirty="0" smtClean="0"/>
              <a:t>Who is </a:t>
            </a:r>
            <a:r>
              <a:rPr lang="en-US" sz="1700" b="1" dirty="0"/>
              <a:t>this tool </a:t>
            </a:r>
            <a:r>
              <a:rPr lang="en-US" sz="1700" b="1" dirty="0" smtClean="0"/>
              <a:t>for?</a:t>
            </a:r>
          </a:p>
          <a:p>
            <a:pPr lvl="1"/>
            <a:r>
              <a:rPr lang="en-US" sz="1700" dirty="0" smtClean="0"/>
              <a:t>Patients/caregivers</a:t>
            </a:r>
          </a:p>
          <a:p>
            <a:r>
              <a:rPr lang="en-US" sz="1700" b="1" dirty="0" smtClean="0"/>
              <a:t>Where does </a:t>
            </a:r>
            <a:r>
              <a:rPr lang="en-US" sz="1700" b="1" dirty="0"/>
              <a:t>this tool </a:t>
            </a:r>
            <a:r>
              <a:rPr lang="en-US" sz="1700" b="1" dirty="0" smtClean="0"/>
              <a:t>fit within the patient touchpoints?</a:t>
            </a:r>
          </a:p>
          <a:p>
            <a:pPr lvl="1"/>
            <a:r>
              <a:rPr lang="en-US" sz="1700" dirty="0" smtClean="0"/>
              <a:t>Living with DME</a:t>
            </a:r>
          </a:p>
          <a:p>
            <a:r>
              <a:rPr lang="en-US" sz="1700" b="1" dirty="0" smtClean="0"/>
              <a:t>Key takeaway</a:t>
            </a:r>
          </a:p>
          <a:p>
            <a:pPr lvl="1"/>
            <a:r>
              <a:rPr lang="en-US" sz="1700" dirty="0" smtClean="0"/>
              <a:t>A journal that helps patients and caregivers keep track of all treatment-related information in </a:t>
            </a:r>
            <a:br>
              <a:rPr lang="en-US" sz="1700" dirty="0" smtClean="0"/>
            </a:br>
            <a:r>
              <a:rPr lang="en-US" sz="1700" dirty="0" smtClean="0"/>
              <a:t>1 convenient place</a:t>
            </a:r>
            <a:endParaRPr lang="en-US" sz="17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600200"/>
            <a:ext cx="3239650" cy="4192488"/>
          </a:xfrm>
          <a:prstGeom prst="rect">
            <a:avLst/>
          </a:prstGeom>
          <a:solidFill>
            <a:schemeClr val="bg1"/>
          </a:solidFill>
        </p:spPr>
      </p:pic>
    </p:spTree>
    <p:extLst>
      <p:ext uri="{BB962C8B-B14F-4D97-AF65-F5344CB8AC3E}">
        <p14:creationId xmlns:p14="http://schemas.microsoft.com/office/powerpoint/2010/main" val="6162996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9728"/>
            <a:ext cx="7772400" cy="1005840"/>
          </a:xfrm>
        </p:spPr>
        <p:txBody>
          <a:bodyPr/>
          <a:lstStyle/>
          <a:p>
            <a:r>
              <a:rPr lang="en-US" sz="2200" dirty="0" smtClean="0"/>
              <a:t>Caring for Someone With Diabetic Macular Edema (DME)</a:t>
            </a:r>
            <a:endParaRPr lang="en-US" sz="2200" dirty="0"/>
          </a:p>
        </p:txBody>
      </p:sp>
      <p:sp>
        <p:nvSpPr>
          <p:cNvPr id="3" name="Content Placeholder 2"/>
          <p:cNvSpPr>
            <a:spLocks noGrp="1"/>
          </p:cNvSpPr>
          <p:nvPr>
            <p:ph idx="1"/>
          </p:nvPr>
        </p:nvSpPr>
        <p:spPr>
          <a:xfrm>
            <a:off x="685800" y="1447800"/>
            <a:ext cx="4218432" cy="4949952"/>
          </a:xfrm>
        </p:spPr>
        <p:txBody>
          <a:bodyPr>
            <a:noAutofit/>
          </a:bodyPr>
          <a:lstStyle/>
          <a:p>
            <a:r>
              <a:rPr lang="en-US" sz="1700" b="1" dirty="0" smtClean="0"/>
              <a:t>Description</a:t>
            </a:r>
          </a:p>
          <a:p>
            <a:pPr lvl="1"/>
            <a:r>
              <a:rPr lang="en-US" sz="1700" dirty="0" smtClean="0"/>
              <a:t>A tool that offers suggestions and simple steps that caregivers can take  to help support patients with DME</a:t>
            </a:r>
          </a:p>
          <a:p>
            <a:r>
              <a:rPr lang="en-US" sz="1700" b="1" dirty="0" smtClean="0"/>
              <a:t>Who is this tool for?</a:t>
            </a:r>
          </a:p>
          <a:p>
            <a:pPr lvl="1"/>
            <a:r>
              <a:rPr lang="en-US" sz="1700" dirty="0"/>
              <a:t>C</a:t>
            </a:r>
            <a:r>
              <a:rPr lang="en-US" sz="1700" dirty="0" smtClean="0"/>
              <a:t>aregivers</a:t>
            </a:r>
          </a:p>
          <a:p>
            <a:r>
              <a:rPr lang="en-US" sz="1700" b="1" dirty="0" smtClean="0"/>
              <a:t>Where does </a:t>
            </a:r>
            <a:r>
              <a:rPr lang="en-US" sz="1700" b="1" dirty="0"/>
              <a:t>this tool </a:t>
            </a:r>
            <a:r>
              <a:rPr lang="en-US" sz="1700" b="1" dirty="0" smtClean="0"/>
              <a:t>fit within </a:t>
            </a:r>
            <a:br>
              <a:rPr lang="en-US" sz="1700" b="1" dirty="0" smtClean="0"/>
            </a:br>
            <a:r>
              <a:rPr lang="en-US" sz="1700" b="1" dirty="0" smtClean="0"/>
              <a:t>the patient touchpoints?</a:t>
            </a:r>
          </a:p>
          <a:p>
            <a:pPr lvl="1"/>
            <a:r>
              <a:rPr lang="en-US" sz="1700" dirty="0" smtClean="0"/>
              <a:t>Support</a:t>
            </a:r>
          </a:p>
          <a:p>
            <a:r>
              <a:rPr lang="en-US" sz="1700" b="1" dirty="0" smtClean="0"/>
              <a:t>Key takeaway</a:t>
            </a:r>
          </a:p>
          <a:p>
            <a:pPr lvl="1"/>
            <a:r>
              <a:rPr lang="en-US" sz="1700" dirty="0" smtClean="0"/>
              <a:t>Lifestyle changes and adjustments are an important component of </a:t>
            </a:r>
            <a:r>
              <a:rPr lang="en-US" sz="1700" dirty="0"/>
              <a:t>managing DME for both the patient and caregiver</a:t>
            </a:r>
            <a:endParaRPr lang="en-US" sz="1700" dirty="0" smtClean="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600200"/>
            <a:ext cx="3239649" cy="4192488"/>
          </a:xfrm>
          <a:prstGeom prst="rect">
            <a:avLst/>
          </a:prstGeom>
          <a:solidFill>
            <a:schemeClr val="bg1"/>
          </a:solidFill>
        </p:spPr>
      </p:pic>
    </p:spTree>
    <p:extLst>
      <p:ext uri="{BB962C8B-B14F-4D97-AF65-F5344CB8AC3E}">
        <p14:creationId xmlns:p14="http://schemas.microsoft.com/office/powerpoint/2010/main" val="18967556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981201"/>
            <a:ext cx="2296390" cy="2971798"/>
          </a:xfrm>
          <a:prstGeom prst="rect">
            <a:avLst/>
          </a:prstGeom>
        </p:spPr>
      </p:pic>
      <p:sp>
        <p:nvSpPr>
          <p:cNvPr id="2" name="Title 1"/>
          <p:cNvSpPr>
            <a:spLocks noGrp="1"/>
          </p:cNvSpPr>
          <p:nvPr>
            <p:ph type="title"/>
          </p:nvPr>
        </p:nvSpPr>
        <p:spPr/>
        <p:txBody>
          <a:bodyPr/>
          <a:lstStyle/>
          <a:p>
            <a:r>
              <a:rPr lang="en-US" dirty="0" smtClean="0"/>
              <a:t>Diabetic Macular Edema (DME) Patient Support</a:t>
            </a:r>
            <a:endParaRPr lang="en-US" dirty="0"/>
          </a:p>
        </p:txBody>
      </p:sp>
      <p:sp>
        <p:nvSpPr>
          <p:cNvPr id="3" name="Content Placeholder 2"/>
          <p:cNvSpPr>
            <a:spLocks noGrp="1"/>
          </p:cNvSpPr>
          <p:nvPr>
            <p:ph idx="1"/>
          </p:nvPr>
        </p:nvSpPr>
        <p:spPr>
          <a:xfrm>
            <a:off x="658369" y="1527048"/>
            <a:ext cx="4218432" cy="4525963"/>
          </a:xfrm>
        </p:spPr>
        <p:txBody>
          <a:bodyPr>
            <a:normAutofit fontScale="85000" lnSpcReduction="20000"/>
          </a:bodyPr>
          <a:lstStyle/>
          <a:p>
            <a:r>
              <a:rPr lang="en-US" sz="2000" b="1" dirty="0" smtClean="0"/>
              <a:t>Description</a:t>
            </a:r>
          </a:p>
          <a:p>
            <a:pPr lvl="1"/>
            <a:r>
              <a:rPr lang="en-US" sz="2000" dirty="0" smtClean="0"/>
              <a:t>A resource with information on medication cost, as well as the names and URLS of organizations that offer patients DME support, caregiver support, and more</a:t>
            </a:r>
          </a:p>
          <a:p>
            <a:r>
              <a:rPr lang="en-US" sz="2000" b="1" dirty="0" smtClean="0"/>
              <a:t>Who is this resource for?</a:t>
            </a:r>
          </a:p>
          <a:p>
            <a:pPr lvl="1"/>
            <a:r>
              <a:rPr lang="en-US" sz="2000" dirty="0" smtClean="0"/>
              <a:t>Case managers and patients/caregivers</a:t>
            </a:r>
          </a:p>
          <a:p>
            <a:r>
              <a:rPr lang="en-US" sz="2000" b="1" dirty="0" smtClean="0"/>
              <a:t>Where does this resource fit within the patient touchpoints?</a:t>
            </a:r>
          </a:p>
          <a:p>
            <a:pPr lvl="1"/>
            <a:r>
              <a:rPr lang="en-US" sz="2000" dirty="0" smtClean="0"/>
              <a:t>Support</a:t>
            </a:r>
          </a:p>
          <a:p>
            <a:r>
              <a:rPr lang="en-US" sz="2000" b="1" dirty="0" smtClean="0"/>
              <a:t>Key takeaway</a:t>
            </a:r>
          </a:p>
          <a:p>
            <a:pPr lvl="1"/>
            <a:r>
              <a:rPr lang="en-US" sz="2000" dirty="0" smtClean="0"/>
              <a:t>A piece that offers medication </a:t>
            </a:r>
            <a:br>
              <a:rPr lang="en-US" sz="2000" dirty="0" smtClean="0"/>
            </a:br>
            <a:r>
              <a:rPr lang="en-US" sz="2000" dirty="0" smtClean="0"/>
              <a:t>cost information and the helpful </a:t>
            </a:r>
            <a:br>
              <a:rPr lang="en-US" sz="2000" dirty="0" smtClean="0"/>
            </a:br>
            <a:r>
              <a:rPr lang="en-US" sz="2000" dirty="0" smtClean="0"/>
              <a:t>and insightful support of online </a:t>
            </a:r>
            <a:br>
              <a:rPr lang="en-US" sz="2000" dirty="0" smtClean="0"/>
            </a:br>
            <a:r>
              <a:rPr lang="en-US" sz="2000" dirty="0" smtClean="0"/>
              <a:t>DME resources</a:t>
            </a:r>
            <a:endParaRPr lang="en-US" sz="2000" dirty="0"/>
          </a:p>
        </p:txBody>
      </p:sp>
      <p:sp>
        <p:nvSpPr>
          <p:cNvPr id="7" name="TextBox 6"/>
          <p:cNvSpPr txBox="1"/>
          <p:nvPr/>
        </p:nvSpPr>
        <p:spPr>
          <a:xfrm>
            <a:off x="685800" y="6019800"/>
            <a:ext cx="7848600" cy="292388"/>
          </a:xfrm>
          <a:prstGeom prst="rect">
            <a:avLst/>
          </a:prstGeom>
          <a:noFill/>
        </p:spPr>
        <p:txBody>
          <a:bodyPr wrap="square" rtlCol="0">
            <a:spAutoFit/>
          </a:bodyPr>
          <a:lstStyle/>
          <a:p>
            <a:r>
              <a:rPr lang="en-US" sz="1300" baseline="30000" dirty="0" smtClean="0"/>
              <a:t>*</a:t>
            </a:r>
            <a:r>
              <a:rPr lang="en-US" sz="1300" dirty="0" smtClean="0"/>
              <a:t>The patient version of this piece has a slightly different title. </a:t>
            </a:r>
            <a:endParaRPr lang="en-US" sz="1300" dirty="0"/>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48400" y="2971800"/>
            <a:ext cx="2328063" cy="3012787"/>
          </a:xfrm>
          <a:prstGeom prst="rect">
            <a:avLst/>
          </a:prstGeom>
          <a:solidFill>
            <a:schemeClr val="bg1"/>
          </a:solidFill>
        </p:spPr>
      </p:pic>
    </p:spTree>
    <p:extLst>
      <p:ext uri="{BB962C8B-B14F-4D97-AF65-F5344CB8AC3E}">
        <p14:creationId xmlns:p14="http://schemas.microsoft.com/office/powerpoint/2010/main" val="11983148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Importance of Case Managers in Today’s World</a:t>
            </a:r>
            <a:r>
              <a:rPr lang="en-US" baseline="30000" dirty="0" smtClean="0"/>
              <a:t>1</a:t>
            </a:r>
            <a:endParaRPr lang="en-US" dirty="0"/>
          </a:p>
        </p:txBody>
      </p:sp>
      <p:sp>
        <p:nvSpPr>
          <p:cNvPr id="3" name="Content Placeholder 2"/>
          <p:cNvSpPr>
            <a:spLocks noGrp="1"/>
          </p:cNvSpPr>
          <p:nvPr>
            <p:ph idx="1"/>
          </p:nvPr>
        </p:nvSpPr>
        <p:spPr>
          <a:xfrm>
            <a:off x="658369" y="1527048"/>
            <a:ext cx="4142231" cy="4525963"/>
          </a:xfrm>
        </p:spPr>
        <p:txBody>
          <a:bodyPr>
            <a:normAutofit/>
          </a:bodyPr>
          <a:lstStyle/>
          <a:p>
            <a:pPr marL="0" indent="0">
              <a:spcAft>
                <a:spcPts val="1000"/>
              </a:spcAft>
              <a:buNone/>
            </a:pPr>
            <a:r>
              <a:rPr lang="en-US" sz="2400" b="1" dirty="0" smtClean="0">
                <a:solidFill>
                  <a:srgbClr val="1F9DEC"/>
                </a:solidFill>
              </a:rPr>
              <a:t>Case managers </a:t>
            </a:r>
            <a:br>
              <a:rPr lang="en-US" sz="2400" b="1" dirty="0" smtClean="0">
                <a:solidFill>
                  <a:srgbClr val="1F9DEC"/>
                </a:solidFill>
              </a:rPr>
            </a:br>
            <a:r>
              <a:rPr lang="en-US" sz="2400" b="1" dirty="0" smtClean="0">
                <a:solidFill>
                  <a:srgbClr val="1F9DEC"/>
                </a:solidFill>
              </a:rPr>
              <a:t>help patients manage </a:t>
            </a:r>
            <a:br>
              <a:rPr lang="en-US" sz="2400" b="1" dirty="0" smtClean="0">
                <a:solidFill>
                  <a:srgbClr val="1F9DEC"/>
                </a:solidFill>
              </a:rPr>
            </a:br>
            <a:r>
              <a:rPr lang="en-US" sz="2400" b="1" dirty="0" smtClean="0">
                <a:solidFill>
                  <a:srgbClr val="1F9DEC"/>
                </a:solidFill>
              </a:rPr>
              <a:t>their disease</a:t>
            </a:r>
          </a:p>
          <a:p>
            <a:pPr>
              <a:spcAft>
                <a:spcPts val="1000"/>
              </a:spcAft>
            </a:pPr>
            <a:r>
              <a:rPr lang="en-US" b="1" dirty="0" smtClean="0"/>
              <a:t>1-on-1 patient dialogue</a:t>
            </a:r>
          </a:p>
          <a:p>
            <a:pPr>
              <a:spcAft>
                <a:spcPts val="1000"/>
              </a:spcAft>
            </a:pPr>
            <a:r>
              <a:rPr lang="en-US" dirty="0" smtClean="0"/>
              <a:t>Help patients navigate the </a:t>
            </a:r>
            <a:r>
              <a:rPr lang="en-US" b="1" dirty="0" smtClean="0"/>
              <a:t>reimbursement</a:t>
            </a:r>
            <a:r>
              <a:rPr lang="en-US" dirty="0" smtClean="0"/>
              <a:t> and </a:t>
            </a:r>
            <a:r>
              <a:rPr lang="en-US" b="1" dirty="0" smtClean="0"/>
              <a:t>healthcare </a:t>
            </a:r>
            <a:br>
              <a:rPr lang="en-US" b="1" dirty="0" smtClean="0"/>
            </a:br>
            <a:r>
              <a:rPr lang="en-US" b="1" dirty="0" smtClean="0"/>
              <a:t>reform</a:t>
            </a:r>
            <a:r>
              <a:rPr lang="en-US" dirty="0" smtClean="0"/>
              <a:t> maze</a:t>
            </a:r>
          </a:p>
          <a:p>
            <a:pPr>
              <a:spcAft>
                <a:spcPts val="1000"/>
              </a:spcAft>
            </a:pPr>
            <a:r>
              <a:rPr lang="en-US" dirty="0" smtClean="0"/>
              <a:t>Explain </a:t>
            </a:r>
            <a:r>
              <a:rPr lang="en-US" b="1" dirty="0" smtClean="0"/>
              <a:t>treatment options </a:t>
            </a:r>
            <a:r>
              <a:rPr lang="en-US" dirty="0" smtClean="0"/>
              <a:t>across the continuum of care</a:t>
            </a:r>
          </a:p>
          <a:p>
            <a:pPr>
              <a:spcAft>
                <a:spcPts val="1000"/>
              </a:spcAft>
            </a:pPr>
            <a:r>
              <a:rPr lang="en-US" dirty="0" smtClean="0"/>
              <a:t>Facilitate </a:t>
            </a:r>
            <a:r>
              <a:rPr lang="en-US" b="1" dirty="0" smtClean="0"/>
              <a:t>patient education</a:t>
            </a:r>
            <a:r>
              <a:rPr lang="en-US" dirty="0" smtClean="0"/>
              <a:t>, understanding, and support</a:t>
            </a:r>
            <a:endParaRPr lang="en-US" dirty="0"/>
          </a:p>
        </p:txBody>
      </p:sp>
      <p:sp>
        <p:nvSpPr>
          <p:cNvPr id="5" name="TextBox 4"/>
          <p:cNvSpPr txBox="1"/>
          <p:nvPr/>
        </p:nvSpPr>
        <p:spPr>
          <a:xfrm>
            <a:off x="381000" y="5943600"/>
            <a:ext cx="7391400" cy="553998"/>
          </a:xfrm>
          <a:prstGeom prst="rect">
            <a:avLst/>
          </a:prstGeom>
          <a:noFill/>
        </p:spPr>
        <p:txBody>
          <a:bodyPr wrap="square" rtlCol="0">
            <a:spAutoFit/>
          </a:bodyPr>
          <a:lstStyle/>
          <a:p>
            <a:r>
              <a:rPr lang="en-US" sz="1000" b="1" dirty="0" smtClean="0"/>
              <a:t>Reference: 1. </a:t>
            </a:r>
            <a:r>
              <a:rPr lang="en-US" sz="1000" dirty="0"/>
              <a:t>Commission for Case Manager Certification. Faqs about case management. http://ccmcertification.org/health-care-organizations/faqs-about-case-management. Published March 18, 2015. Accessed July 21, 2015.</a:t>
            </a:r>
          </a:p>
          <a:p>
            <a:endParaRPr lang="en-US" sz="1000" dirty="0"/>
          </a:p>
        </p:txBody>
      </p:sp>
      <p:pic>
        <p:nvPicPr>
          <p:cNvPr id="8" name="Picture 7"/>
          <p:cNvPicPr>
            <a:picLocks noChangeAspect="1"/>
          </p:cNvPicPr>
          <p:nvPr/>
        </p:nvPicPr>
        <p:blipFill>
          <a:blip r:embed="rId3"/>
          <a:stretch>
            <a:fillRect/>
          </a:stretch>
        </p:blipFill>
        <p:spPr>
          <a:xfrm>
            <a:off x="4876800" y="1905000"/>
            <a:ext cx="3810000" cy="2514600"/>
          </a:xfrm>
          <a:prstGeom prst="rect">
            <a:avLst/>
          </a:prstGeom>
        </p:spPr>
      </p:pic>
      <p:sp>
        <p:nvSpPr>
          <p:cNvPr id="9" name="TextBox 8"/>
          <p:cNvSpPr txBox="1"/>
          <p:nvPr/>
        </p:nvSpPr>
        <p:spPr>
          <a:xfrm>
            <a:off x="5791200" y="2133600"/>
            <a:ext cx="2895600" cy="2215991"/>
          </a:xfrm>
          <a:prstGeom prst="rect">
            <a:avLst/>
          </a:prstGeom>
          <a:noFill/>
        </p:spPr>
        <p:txBody>
          <a:bodyPr wrap="square" rtlCol="0">
            <a:spAutoFit/>
          </a:bodyPr>
          <a:lstStyle/>
          <a:p>
            <a:r>
              <a:rPr lang="en-US" dirty="0" smtClean="0">
                <a:solidFill>
                  <a:schemeClr val="bg1"/>
                </a:solidFill>
              </a:rPr>
              <a:t>There </a:t>
            </a:r>
            <a:r>
              <a:rPr lang="en-US" dirty="0">
                <a:solidFill>
                  <a:schemeClr val="bg1"/>
                </a:solidFill>
              </a:rPr>
              <a:t>are </a:t>
            </a:r>
            <a:r>
              <a:rPr lang="en-US" dirty="0" smtClean="0">
                <a:solidFill>
                  <a:schemeClr val="bg1"/>
                </a:solidFill>
              </a:rPr>
              <a:t>over</a:t>
            </a:r>
            <a:br>
              <a:rPr lang="en-US" dirty="0" smtClean="0">
                <a:solidFill>
                  <a:schemeClr val="bg1"/>
                </a:solidFill>
              </a:rPr>
            </a:br>
            <a:r>
              <a:rPr lang="en-US" sz="4400" b="1" dirty="0" smtClean="0">
                <a:solidFill>
                  <a:schemeClr val="bg1"/>
                </a:solidFill>
              </a:rPr>
              <a:t>35,000 </a:t>
            </a:r>
            <a:r>
              <a:rPr lang="en-US" b="1" dirty="0" smtClean="0">
                <a:solidFill>
                  <a:schemeClr val="bg1"/>
                </a:solidFill>
              </a:rPr>
              <a:t/>
            </a:r>
            <a:br>
              <a:rPr lang="en-US" b="1" dirty="0" smtClean="0">
                <a:solidFill>
                  <a:schemeClr val="bg1"/>
                </a:solidFill>
              </a:rPr>
            </a:br>
            <a:r>
              <a:rPr lang="en-US" dirty="0" smtClean="0">
                <a:solidFill>
                  <a:schemeClr val="bg1"/>
                </a:solidFill>
              </a:rPr>
              <a:t>board</a:t>
            </a:r>
            <a:r>
              <a:rPr lang="en-US" dirty="0">
                <a:solidFill>
                  <a:schemeClr val="bg1"/>
                </a:solidFill>
              </a:rPr>
              <a:t>-certified case managers today in the United States and abroad </a:t>
            </a:r>
          </a:p>
          <a:p>
            <a:endParaRPr lang="en-US" dirty="0"/>
          </a:p>
        </p:txBody>
      </p:sp>
      <p:pic>
        <p:nvPicPr>
          <p:cNvPr id="11" name="Picture 10"/>
          <p:cNvPicPr>
            <a:picLocks noChangeAspect="1"/>
          </p:cNvPicPr>
          <p:nvPr/>
        </p:nvPicPr>
        <p:blipFill>
          <a:blip r:embed="rId4"/>
          <a:stretch>
            <a:fillRect/>
          </a:stretch>
        </p:blipFill>
        <p:spPr>
          <a:xfrm>
            <a:off x="5029200" y="2514600"/>
            <a:ext cx="719364" cy="774700"/>
          </a:xfrm>
          <a:prstGeom prst="rect">
            <a:avLst/>
          </a:prstGeom>
        </p:spPr>
      </p:pic>
    </p:spTree>
    <p:extLst>
      <p:ext uri="{BB962C8B-B14F-4D97-AF65-F5344CB8AC3E}">
        <p14:creationId xmlns:p14="http://schemas.microsoft.com/office/powerpoint/2010/main" val="19607722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Contact Information</a:t>
            </a:r>
            <a:endParaRPr lang="en-US" dirty="0"/>
          </a:p>
        </p:txBody>
      </p:sp>
      <p:sp>
        <p:nvSpPr>
          <p:cNvPr id="3" name="Content Placeholder 2"/>
          <p:cNvSpPr>
            <a:spLocks noGrp="1"/>
          </p:cNvSpPr>
          <p:nvPr>
            <p:ph idx="1"/>
          </p:nvPr>
        </p:nvSpPr>
        <p:spPr>
          <a:xfrm>
            <a:off x="533400" y="1752600"/>
            <a:ext cx="5638800" cy="3886200"/>
          </a:xfrm>
        </p:spPr>
        <p:txBody>
          <a:bodyPr>
            <a:normAutofit lnSpcReduction="10000"/>
          </a:bodyPr>
          <a:lstStyle/>
          <a:p>
            <a:pPr marL="0" indent="0">
              <a:buNone/>
            </a:pPr>
            <a:r>
              <a:rPr lang="en-US" sz="4400" b="1" dirty="0" smtClean="0">
                <a:solidFill>
                  <a:srgbClr val="1F9DEC"/>
                </a:solidFill>
              </a:rPr>
              <a:t>Questions? </a:t>
            </a:r>
            <a:r>
              <a:rPr lang="en-US" sz="2500" b="1" dirty="0" smtClean="0">
                <a:solidFill>
                  <a:srgbClr val="1F9DEC"/>
                </a:solidFill>
              </a:rPr>
              <a:t/>
            </a:r>
            <a:br>
              <a:rPr lang="en-US" sz="2500" b="1" dirty="0" smtClean="0">
                <a:solidFill>
                  <a:srgbClr val="1F9DEC"/>
                </a:solidFill>
              </a:rPr>
            </a:br>
            <a:endParaRPr lang="en-US" sz="2500" b="1" dirty="0" smtClean="0">
              <a:solidFill>
                <a:srgbClr val="1F9DEC"/>
              </a:solidFill>
            </a:endParaRPr>
          </a:p>
          <a:p>
            <a:pPr marL="0" indent="0">
              <a:buNone/>
            </a:pPr>
            <a:endParaRPr lang="en-US" sz="2500" b="1" dirty="0" smtClean="0">
              <a:solidFill>
                <a:srgbClr val="1F9DEC"/>
              </a:solidFill>
            </a:endParaRPr>
          </a:p>
          <a:p>
            <a:r>
              <a:rPr lang="en-US" b="1" dirty="0" smtClean="0"/>
              <a:t>For questions on the Commission for Case Manager Certification (CCMC)</a:t>
            </a:r>
          </a:p>
          <a:p>
            <a:pPr lvl="1"/>
            <a:r>
              <a:rPr lang="en-US" sz="2000" dirty="0"/>
              <a:t>www.ccmcertification.org</a:t>
            </a:r>
          </a:p>
          <a:p>
            <a:pPr lvl="1"/>
            <a:r>
              <a:rPr lang="en-US" sz="2000" dirty="0" smtClean="0"/>
              <a:t>The DME CMTK can be accessed through the CCMC’s for the Commission’s Case Management Body of Knowledge</a:t>
            </a:r>
            <a:r>
              <a:rPr lang="en-US" sz="2000" baseline="30000" dirty="0" smtClean="0"/>
              <a:t>®</a:t>
            </a:r>
            <a:r>
              <a:rPr lang="en-US" sz="2000" dirty="0" smtClean="0"/>
              <a:t> website: http</a:t>
            </a:r>
            <a:r>
              <a:rPr lang="en-US" sz="2000" dirty="0"/>
              <a:t>://www.cmbodyofknowledge.com</a:t>
            </a:r>
          </a:p>
          <a:p>
            <a:pPr lvl="1"/>
            <a:endParaRPr lang="en-US" dirty="0" smtClean="0"/>
          </a:p>
          <a:p>
            <a:pPr marL="457200" lvl="1" indent="0">
              <a:buNone/>
            </a:pPr>
            <a:endParaRPr lang="en-US" sz="2000" dirty="0" smtClean="0"/>
          </a:p>
        </p:txBody>
      </p:sp>
      <p:pic>
        <p:nvPicPr>
          <p:cNvPr id="6" name="Picture 5" descr="sneak computer monitor patient.ai"/>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42677">
            <a:off x="5964993" y="3200400"/>
            <a:ext cx="3356264" cy="4343400"/>
          </a:xfrm>
          <a:prstGeom prst="rect">
            <a:avLst/>
          </a:prstGeom>
        </p:spPr>
      </p:pic>
    </p:spTree>
    <p:extLst>
      <p:ext uri="{BB962C8B-B14F-4D97-AF65-F5344CB8AC3E}">
        <p14:creationId xmlns:p14="http://schemas.microsoft.com/office/powerpoint/2010/main" val="1163099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 y="-21698"/>
            <a:ext cx="9144707" cy="6879697"/>
          </a:xfrm>
          <a:prstGeom prst="rect">
            <a:avLst/>
          </a:prstGeom>
        </p:spPr>
      </p:pic>
      <p:sp>
        <p:nvSpPr>
          <p:cNvPr id="5" name="Title 4"/>
          <p:cNvSpPr>
            <a:spLocks noGrp="1"/>
          </p:cNvSpPr>
          <p:nvPr>
            <p:ph type="ctrTitle"/>
          </p:nvPr>
        </p:nvSpPr>
        <p:spPr>
          <a:xfrm>
            <a:off x="685800" y="2362200"/>
            <a:ext cx="7772400" cy="1470025"/>
          </a:xfrm>
        </p:spPr>
        <p:txBody>
          <a:bodyPr/>
          <a:lstStyle/>
          <a:p>
            <a:pPr algn="ctr"/>
            <a:r>
              <a:rPr lang="en-US" sz="4000" dirty="0" smtClean="0"/>
              <a:t>Thank you! </a:t>
            </a:r>
            <a:endParaRPr lang="en-US" sz="4000" dirty="0"/>
          </a:p>
        </p:txBody>
      </p:sp>
      <p:sp>
        <p:nvSpPr>
          <p:cNvPr id="8" name="Rectangle 7"/>
          <p:cNvSpPr/>
          <p:nvPr/>
        </p:nvSpPr>
        <p:spPr>
          <a:xfrm>
            <a:off x="228600" y="6248400"/>
            <a:ext cx="8077200" cy="464743"/>
          </a:xfrm>
          <a:prstGeom prst="rect">
            <a:avLst/>
          </a:prstGeom>
        </p:spPr>
        <p:txBody>
          <a:bodyPr wrap="square">
            <a:spAutoFit/>
          </a:bodyPr>
          <a:lstStyle/>
          <a:p>
            <a:pPr lvl="0">
              <a:spcBef>
                <a:spcPct val="20000"/>
              </a:spcBef>
            </a:pPr>
            <a:r>
              <a:rPr lang="en-US" sz="1100" dirty="0" smtClean="0">
                <a:solidFill>
                  <a:srgbClr val="FFFFFF"/>
                </a:solidFill>
              </a:rPr>
              <a:t>©</a:t>
            </a:r>
            <a:r>
              <a:rPr lang="en-US" sz="1100" dirty="0">
                <a:solidFill>
                  <a:srgbClr val="FFFFFF"/>
                </a:solidFill>
              </a:rPr>
              <a:t>2015, Regeneron Pharmaceuticals, Inc.     </a:t>
            </a:r>
            <a:r>
              <a:rPr lang="en-US" sz="1100" dirty="0" smtClean="0">
                <a:solidFill>
                  <a:srgbClr val="FFFFFF"/>
                </a:solidFill>
              </a:rPr>
              <a:t>                        All </a:t>
            </a:r>
            <a:r>
              <a:rPr lang="en-US" sz="1100" dirty="0">
                <a:solidFill>
                  <a:srgbClr val="FFFFFF"/>
                </a:solidFill>
              </a:rPr>
              <a:t>rights reserved.    </a:t>
            </a:r>
            <a:r>
              <a:rPr lang="en-US" sz="1100" dirty="0" smtClean="0">
                <a:solidFill>
                  <a:srgbClr val="FFFFFF"/>
                </a:solidFill>
              </a:rPr>
              <a:t>                  08/2015</a:t>
            </a:r>
            <a:endParaRPr lang="en-US" sz="1100" dirty="0">
              <a:solidFill>
                <a:srgbClr val="FFFFFF"/>
              </a:solidFill>
            </a:endParaRPr>
          </a:p>
          <a:p>
            <a:pPr lvl="0">
              <a:spcBef>
                <a:spcPct val="20000"/>
              </a:spcBef>
            </a:pPr>
            <a:r>
              <a:rPr lang="en-US" sz="1100" dirty="0">
                <a:solidFill>
                  <a:srgbClr val="FFFFFF"/>
                </a:solidFill>
              </a:rPr>
              <a:t>777 Old Saw Mill River Road, Tarrytown, NY 10591  </a:t>
            </a:r>
            <a:r>
              <a:rPr lang="en-US" sz="1100" dirty="0" smtClean="0">
                <a:solidFill>
                  <a:srgbClr val="FFFFFF"/>
                </a:solidFill>
              </a:rPr>
              <a:t>          Printed </a:t>
            </a:r>
            <a:r>
              <a:rPr lang="en-US" sz="1100" dirty="0">
                <a:solidFill>
                  <a:srgbClr val="FFFFFF"/>
                </a:solidFill>
              </a:rPr>
              <a:t>in the USA  </a:t>
            </a:r>
            <a:r>
              <a:rPr lang="en-US" sz="1100" dirty="0" smtClean="0">
                <a:solidFill>
                  <a:srgbClr val="FFFFFF"/>
                </a:solidFill>
              </a:rPr>
              <a:t>                     US-PMA-1069</a:t>
            </a:r>
            <a:endParaRPr lang="en-US" sz="1100" dirty="0">
              <a:solidFill>
                <a:srgbClr val="FFFFFF"/>
              </a:solidFill>
            </a:endParaRPr>
          </a:p>
        </p:txBody>
      </p:sp>
      <p:pic>
        <p:nvPicPr>
          <p:cNvPr id="2" name="Picture 1" descr="regeneron_logo_KO.eps"/>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800" y="6096000"/>
            <a:ext cx="1219200" cy="142672"/>
          </a:xfrm>
          <a:prstGeom prst="rect">
            <a:avLst/>
          </a:prstGeom>
        </p:spPr>
      </p:pic>
      <p:pic>
        <p:nvPicPr>
          <p:cNvPr id="3" name="Picture 2"/>
          <p:cNvPicPr>
            <a:picLocks noChangeAspect="1"/>
          </p:cNvPicPr>
          <p:nvPr/>
        </p:nvPicPr>
        <p:blipFill>
          <a:blip r:embed="rId5"/>
          <a:stretch>
            <a:fillRect/>
          </a:stretch>
        </p:blipFill>
        <p:spPr>
          <a:xfrm>
            <a:off x="7467600" y="6071754"/>
            <a:ext cx="1344706" cy="519545"/>
          </a:xfrm>
          <a:prstGeom prst="rect">
            <a:avLst/>
          </a:prstGeom>
        </p:spPr>
      </p:pic>
    </p:spTree>
    <p:extLst>
      <p:ext uri="{BB962C8B-B14F-4D97-AF65-F5344CB8AC3E}">
        <p14:creationId xmlns:p14="http://schemas.microsoft.com/office/powerpoint/2010/main" val="27673115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150381" y="2734340"/>
            <a:ext cx="2993619" cy="3733800"/>
          </a:xfrm>
          <a:prstGeom prst="rect">
            <a:avLst/>
          </a:prstGeom>
        </p:spPr>
      </p:pic>
      <p:sp>
        <p:nvSpPr>
          <p:cNvPr id="2" name="Title 1"/>
          <p:cNvSpPr>
            <a:spLocks noGrp="1"/>
          </p:cNvSpPr>
          <p:nvPr>
            <p:ph type="title"/>
          </p:nvPr>
        </p:nvSpPr>
        <p:spPr/>
        <p:txBody>
          <a:bodyPr>
            <a:normAutofit/>
          </a:bodyPr>
          <a:lstStyle/>
          <a:p>
            <a:r>
              <a:rPr lang="en-US" dirty="0" smtClean="0"/>
              <a:t>Helping Case Managers Help Patients</a:t>
            </a:r>
            <a:endParaRPr lang="en-US" dirty="0"/>
          </a:p>
        </p:txBody>
      </p:sp>
      <p:sp>
        <p:nvSpPr>
          <p:cNvPr id="3" name="Content Placeholder 2"/>
          <p:cNvSpPr>
            <a:spLocks noGrp="1"/>
          </p:cNvSpPr>
          <p:nvPr>
            <p:ph idx="1"/>
          </p:nvPr>
        </p:nvSpPr>
        <p:spPr>
          <a:xfrm>
            <a:off x="381000" y="1527048"/>
            <a:ext cx="6352032" cy="4035552"/>
          </a:xfrm>
        </p:spPr>
        <p:txBody>
          <a:bodyPr>
            <a:noAutofit/>
          </a:bodyPr>
          <a:lstStyle/>
          <a:p>
            <a:pPr marL="0" indent="0">
              <a:spcAft>
                <a:spcPts val="1000"/>
              </a:spcAft>
              <a:buClr>
                <a:srgbClr val="E5A52E"/>
              </a:buClr>
              <a:buNone/>
            </a:pPr>
            <a:r>
              <a:rPr lang="en-US" sz="1800" b="1" dirty="0" smtClean="0">
                <a:solidFill>
                  <a:srgbClr val="1F9DEC"/>
                </a:solidFill>
              </a:rPr>
              <a:t>The </a:t>
            </a:r>
            <a:r>
              <a:rPr lang="en-US" sz="1800" b="1" dirty="0" smtClean="0">
                <a:solidFill>
                  <a:srgbClr val="1F9DEC"/>
                </a:solidFill>
              </a:rPr>
              <a:t>Case </a:t>
            </a:r>
            <a:r>
              <a:rPr lang="en-US" sz="1800" b="1" dirty="0">
                <a:solidFill>
                  <a:srgbClr val="1F9DEC"/>
                </a:solidFill>
              </a:rPr>
              <a:t>Manager </a:t>
            </a:r>
            <a:r>
              <a:rPr lang="en-US" sz="1800" b="1" dirty="0" smtClean="0">
                <a:solidFill>
                  <a:srgbClr val="1F9DEC"/>
                </a:solidFill>
              </a:rPr>
              <a:t>Toolkit</a:t>
            </a:r>
            <a:r>
              <a:rPr lang="en-US" sz="1800" b="1" dirty="0">
                <a:solidFill>
                  <a:srgbClr val="1F9DEC"/>
                </a:solidFill>
              </a:rPr>
              <a:t> (CMTK)</a:t>
            </a:r>
            <a:r>
              <a:rPr lang="en-US" sz="1800" b="1" dirty="0" smtClean="0">
                <a:solidFill>
                  <a:srgbClr val="1F9DEC"/>
                </a:solidFill>
              </a:rPr>
              <a:t> </a:t>
            </a:r>
            <a:r>
              <a:rPr lang="en-US" sz="1800" b="1" dirty="0">
                <a:solidFill>
                  <a:srgbClr val="1F9DEC"/>
                </a:solidFill>
              </a:rPr>
              <a:t>for </a:t>
            </a:r>
            <a:r>
              <a:rPr lang="en-US" sz="1800" b="1" dirty="0" smtClean="0">
                <a:solidFill>
                  <a:srgbClr val="1F9DEC"/>
                </a:solidFill>
              </a:rPr>
              <a:t>Diabetic Macular </a:t>
            </a:r>
            <a:r>
              <a:rPr lang="en-US" sz="1800" b="1" dirty="0">
                <a:solidFill>
                  <a:srgbClr val="1F9DEC"/>
                </a:solidFill>
              </a:rPr>
              <a:t>Edema (DME) </a:t>
            </a:r>
            <a:r>
              <a:rPr lang="en-US" sz="1800" b="1" dirty="0" smtClean="0">
                <a:solidFill>
                  <a:srgbClr val="1F9DEC"/>
                </a:solidFill>
              </a:rPr>
              <a:t>offers tools and support </a:t>
            </a:r>
            <a:r>
              <a:rPr lang="en-US" sz="1800" b="1" dirty="0" smtClean="0">
                <a:solidFill>
                  <a:srgbClr val="1F9DEC"/>
                </a:solidFill>
              </a:rPr>
              <a:t>for </a:t>
            </a:r>
            <a:r>
              <a:rPr lang="en-US" sz="1800" b="1" dirty="0" smtClean="0">
                <a:solidFill>
                  <a:srgbClr val="1F9DEC"/>
                </a:solidFill>
              </a:rPr>
              <a:t>patients with DME</a:t>
            </a:r>
          </a:p>
          <a:p>
            <a:pPr>
              <a:spcAft>
                <a:spcPts val="1000"/>
              </a:spcAft>
              <a:buClr>
                <a:srgbClr val="E5A52E"/>
              </a:buClr>
            </a:pPr>
            <a:r>
              <a:rPr lang="en-US" sz="1800" dirty="0" smtClean="0"/>
              <a:t>Useful case manager materials and patient education handouts on dilated eye exams, the importance of early detection, diagnosing DME, understanding eye examination results, </a:t>
            </a:r>
            <a:r>
              <a:rPr lang="en-US" sz="1800" dirty="0"/>
              <a:t> </a:t>
            </a:r>
            <a:r>
              <a:rPr lang="en-US" sz="1800" dirty="0" smtClean="0"/>
              <a:t/>
            </a:r>
            <a:br>
              <a:rPr lang="en-US" sz="1800" dirty="0" smtClean="0"/>
            </a:br>
            <a:r>
              <a:rPr lang="en-US" sz="1800" dirty="0" smtClean="0"/>
              <a:t>and </a:t>
            </a:r>
            <a:r>
              <a:rPr lang="en-US" sz="1800" dirty="0" smtClean="0"/>
              <a:t>more</a:t>
            </a:r>
          </a:p>
          <a:p>
            <a:pPr>
              <a:spcAft>
                <a:spcPts val="1000"/>
              </a:spcAft>
              <a:buClr>
                <a:srgbClr val="E5A52E"/>
              </a:buClr>
            </a:pPr>
            <a:r>
              <a:rPr lang="en-US" sz="1800" dirty="0" smtClean="0"/>
              <a:t>Partnership with the Commission for Case Manager Certification (CCMC) lends unique authority to the toolkit</a:t>
            </a:r>
          </a:p>
          <a:p>
            <a:pPr>
              <a:spcAft>
                <a:spcPts val="1000"/>
              </a:spcAft>
              <a:buClr>
                <a:srgbClr val="E5A52E"/>
              </a:buClr>
            </a:pPr>
            <a:r>
              <a:rPr lang="en-US" sz="1800" dirty="0" smtClean="0"/>
              <a:t>The DME CMTK is conveniently housed on its own flash     drive; it is also accessible through the CCMC for the Commission’s Case Management Body of Knowledge</a:t>
            </a:r>
            <a:r>
              <a:rPr lang="en-US" sz="1800" baseline="30000" dirty="0" smtClean="0"/>
              <a:t>® </a:t>
            </a:r>
          </a:p>
          <a:p>
            <a:pPr>
              <a:spcAft>
                <a:spcPts val="1000"/>
              </a:spcAft>
              <a:buClr>
                <a:srgbClr val="E5A52E"/>
              </a:buClr>
            </a:pPr>
            <a:endParaRPr lang="en-US" sz="1800" baseline="30000" dirty="0"/>
          </a:p>
        </p:txBody>
      </p:sp>
      <p:pic>
        <p:nvPicPr>
          <p:cNvPr id="5" name="Picture 4"/>
          <p:cNvPicPr>
            <a:picLocks noChangeAspect="1"/>
          </p:cNvPicPr>
          <p:nvPr/>
        </p:nvPicPr>
        <p:blipFill>
          <a:blip r:embed="rId4"/>
          <a:stretch>
            <a:fillRect/>
          </a:stretch>
        </p:blipFill>
        <p:spPr>
          <a:xfrm>
            <a:off x="1066800" y="5715000"/>
            <a:ext cx="1676400" cy="647700"/>
          </a:xfrm>
          <a:prstGeom prst="rect">
            <a:avLst/>
          </a:prstGeom>
        </p:spPr>
      </p:pic>
    </p:spTree>
    <p:extLst>
      <p:ext uri="{BB962C8B-B14F-4D97-AF65-F5344CB8AC3E}">
        <p14:creationId xmlns:p14="http://schemas.microsoft.com/office/powerpoint/2010/main" val="38370314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Quote backgroun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1828800"/>
            <a:ext cx="3505200" cy="3657600"/>
          </a:xfrm>
          <a:prstGeom prst="rect">
            <a:avLst/>
          </a:prstGeom>
        </p:spPr>
      </p:pic>
      <p:sp>
        <p:nvSpPr>
          <p:cNvPr id="2" name="Title 1"/>
          <p:cNvSpPr>
            <a:spLocks noGrp="1"/>
          </p:cNvSpPr>
          <p:nvPr>
            <p:ph type="title"/>
          </p:nvPr>
        </p:nvSpPr>
        <p:spPr/>
        <p:txBody>
          <a:bodyPr/>
          <a:lstStyle/>
          <a:p>
            <a:r>
              <a:rPr lang="en-US" dirty="0" smtClean="0"/>
              <a:t>How to Use the DME CMTK</a:t>
            </a:r>
            <a:endParaRPr lang="en-US" dirty="0"/>
          </a:p>
        </p:txBody>
      </p:sp>
      <p:sp>
        <p:nvSpPr>
          <p:cNvPr id="3" name="Content Placeholder 2"/>
          <p:cNvSpPr>
            <a:spLocks noGrp="1"/>
          </p:cNvSpPr>
          <p:nvPr>
            <p:ph idx="1"/>
          </p:nvPr>
        </p:nvSpPr>
        <p:spPr>
          <a:xfrm>
            <a:off x="228601" y="1527048"/>
            <a:ext cx="4800600" cy="4525963"/>
          </a:xfrm>
        </p:spPr>
        <p:txBody>
          <a:bodyPr>
            <a:normAutofit fontScale="92500" lnSpcReduction="10000"/>
          </a:bodyPr>
          <a:lstStyle/>
          <a:p>
            <a:pPr marL="0" indent="0">
              <a:buNone/>
            </a:pPr>
            <a:r>
              <a:rPr lang="en-US" sz="2000" b="1" dirty="0" smtClean="0">
                <a:solidFill>
                  <a:srgbClr val="1F9DEC"/>
                </a:solidFill>
              </a:rPr>
              <a:t>The CMTK aligns with DME </a:t>
            </a:r>
            <a:r>
              <a:rPr lang="en-US" sz="2000" b="1" dirty="0" err="1" smtClean="0">
                <a:solidFill>
                  <a:srgbClr val="1F9DEC"/>
                </a:solidFill>
              </a:rPr>
              <a:t>touchpoints</a:t>
            </a:r>
            <a:r>
              <a:rPr lang="en-US" sz="2000" b="1" dirty="0" smtClean="0">
                <a:solidFill>
                  <a:srgbClr val="1F9DEC"/>
                </a:solidFill>
              </a:rPr>
              <a:t/>
            </a:r>
            <a:br>
              <a:rPr lang="en-US" sz="2000" b="1" dirty="0" smtClean="0">
                <a:solidFill>
                  <a:srgbClr val="1F9DEC"/>
                </a:solidFill>
              </a:rPr>
            </a:br>
            <a:endParaRPr lang="en-US" sz="2000" b="1" dirty="0" smtClean="0">
              <a:solidFill>
                <a:srgbClr val="1F9DEC"/>
              </a:solidFill>
            </a:endParaRPr>
          </a:p>
          <a:p>
            <a:r>
              <a:rPr lang="en-US" sz="2000" dirty="0" smtClean="0"/>
              <a:t>From the </a:t>
            </a:r>
            <a:r>
              <a:rPr lang="en-US" dirty="0" smtClean="0"/>
              <a:t>"</a:t>
            </a:r>
            <a:r>
              <a:rPr lang="en-US" dirty="0"/>
              <a:t>Overview of </a:t>
            </a:r>
            <a:r>
              <a:rPr lang="en-US" dirty="0" smtClean="0"/>
              <a:t>DME“ to </a:t>
            </a:r>
            <a:r>
              <a:rPr lang="en-US" sz="2000" dirty="0" smtClean="0"/>
              <a:t>the “Importance of Early Detection in Diabetic Macular Edema (DME)” to </a:t>
            </a:r>
            <a:r>
              <a:rPr lang="en-US" dirty="0"/>
              <a:t>“Caring </a:t>
            </a:r>
            <a:r>
              <a:rPr lang="en-US" dirty="0" smtClean="0"/>
              <a:t>for </a:t>
            </a:r>
            <a:r>
              <a:rPr lang="en-US" dirty="0"/>
              <a:t>Someone with Diabetic Macular Edema (DME)”</a:t>
            </a:r>
            <a:r>
              <a:rPr lang="en-US" sz="2000" dirty="0" smtClean="0"/>
              <a:t/>
            </a:r>
            <a:br>
              <a:rPr lang="en-US" sz="2000" dirty="0" smtClean="0"/>
            </a:br>
            <a:endParaRPr lang="en-US" sz="2000" dirty="0" smtClean="0"/>
          </a:p>
          <a:p>
            <a:r>
              <a:rPr lang="en-US" sz="2000" dirty="0" smtClean="0"/>
              <a:t>Disease Education</a:t>
            </a:r>
          </a:p>
          <a:p>
            <a:pPr lvl="1"/>
            <a:r>
              <a:rPr lang="en-US" sz="2000" dirty="0" smtClean="0"/>
              <a:t>“Questions to Ask My Retina Specialist or General Ophthalmologist Patient Assistance Programs”</a:t>
            </a:r>
          </a:p>
          <a:p>
            <a:pPr lvl="1"/>
            <a:r>
              <a:rPr lang="en-US" sz="2000" dirty="0" smtClean="0"/>
              <a:t>“Patient Assistance Support”</a:t>
            </a:r>
          </a:p>
          <a:p>
            <a:pPr lvl="1"/>
            <a:r>
              <a:rPr lang="en-US" sz="2000" dirty="0" smtClean="0"/>
              <a:t>“My Diabetic Macular Edema (DME) Treatment Journal”</a:t>
            </a:r>
            <a:endParaRPr lang="en-US" sz="2000" dirty="0"/>
          </a:p>
        </p:txBody>
      </p:sp>
      <p:sp>
        <p:nvSpPr>
          <p:cNvPr id="5" name="TextBox 4"/>
          <p:cNvSpPr txBox="1"/>
          <p:nvPr/>
        </p:nvSpPr>
        <p:spPr>
          <a:xfrm>
            <a:off x="5486400" y="2057400"/>
            <a:ext cx="2971800" cy="3139321"/>
          </a:xfrm>
          <a:prstGeom prst="rect">
            <a:avLst/>
          </a:prstGeom>
          <a:noFill/>
        </p:spPr>
        <p:txBody>
          <a:bodyPr wrap="square" rtlCol="0">
            <a:spAutoFit/>
          </a:bodyPr>
          <a:lstStyle/>
          <a:p>
            <a:r>
              <a:rPr lang="en-US" dirty="0" smtClean="0">
                <a:solidFill>
                  <a:srgbClr val="1F9DEC"/>
                </a:solidFill>
              </a:rPr>
              <a:t>Case managers can use the DME CMTK </a:t>
            </a:r>
            <a:r>
              <a:rPr lang="en-US" dirty="0">
                <a:solidFill>
                  <a:srgbClr val="1F9DEC"/>
                </a:solidFill>
              </a:rPr>
              <a:t> </a:t>
            </a:r>
            <a:r>
              <a:rPr lang="en-US" dirty="0" smtClean="0">
                <a:solidFill>
                  <a:srgbClr val="1F9DEC"/>
                </a:solidFill>
              </a:rPr>
              <a:t>pieces in the order they appear on the flash drive or on the CCMC for the Commission’s Case Management Body of Knowledge</a:t>
            </a:r>
            <a:r>
              <a:rPr lang="en-US" baseline="30000" dirty="0" smtClean="0">
                <a:solidFill>
                  <a:srgbClr val="1F9DEC"/>
                </a:solidFill>
              </a:rPr>
              <a:t>®</a:t>
            </a:r>
            <a:r>
              <a:rPr lang="en-US" dirty="0" smtClean="0">
                <a:solidFill>
                  <a:srgbClr val="1F9DEC"/>
                </a:solidFill>
              </a:rPr>
              <a:t> website </a:t>
            </a:r>
            <a:br>
              <a:rPr lang="en-US" dirty="0" smtClean="0">
                <a:solidFill>
                  <a:srgbClr val="1F9DEC"/>
                </a:solidFill>
              </a:rPr>
            </a:br>
            <a:r>
              <a:rPr lang="en-US" dirty="0" smtClean="0">
                <a:solidFill>
                  <a:srgbClr val="1F9DEC"/>
                </a:solidFill>
              </a:rPr>
              <a:t>or simply jump to the information they need </a:t>
            </a:r>
            <a:br>
              <a:rPr lang="en-US" dirty="0" smtClean="0">
                <a:solidFill>
                  <a:srgbClr val="1F9DEC"/>
                </a:solidFill>
              </a:rPr>
            </a:br>
            <a:r>
              <a:rPr lang="en-US" dirty="0" smtClean="0">
                <a:solidFill>
                  <a:srgbClr val="1F9DEC"/>
                </a:solidFill>
              </a:rPr>
              <a:t>right now </a:t>
            </a:r>
            <a:endParaRPr lang="en-US" dirty="0">
              <a:solidFill>
                <a:srgbClr val="1F9DEC"/>
              </a:solidFill>
            </a:endParaRPr>
          </a:p>
        </p:txBody>
      </p:sp>
      <p:pic>
        <p:nvPicPr>
          <p:cNvPr id="8" name="Picture 7"/>
          <p:cNvPicPr>
            <a:picLocks noChangeAspect="1"/>
          </p:cNvPicPr>
          <p:nvPr/>
        </p:nvPicPr>
        <p:blipFill>
          <a:blip r:embed="rId4"/>
          <a:stretch>
            <a:fillRect/>
          </a:stretch>
        </p:blipFill>
        <p:spPr>
          <a:xfrm>
            <a:off x="5029200" y="1752600"/>
            <a:ext cx="635000" cy="546100"/>
          </a:xfrm>
          <a:prstGeom prst="rect">
            <a:avLst/>
          </a:prstGeom>
        </p:spPr>
      </p:pic>
    </p:spTree>
    <p:extLst>
      <p:ext uri="{BB962C8B-B14F-4D97-AF65-F5344CB8AC3E}">
        <p14:creationId xmlns:p14="http://schemas.microsoft.com/office/powerpoint/2010/main" val="39463273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the Most of the CMTK</a:t>
            </a:r>
            <a:endParaRPr lang="en-US" dirty="0"/>
          </a:p>
        </p:txBody>
      </p:sp>
      <p:sp>
        <p:nvSpPr>
          <p:cNvPr id="3" name="Content Placeholder 2"/>
          <p:cNvSpPr>
            <a:spLocks noGrp="1"/>
          </p:cNvSpPr>
          <p:nvPr>
            <p:ph idx="1"/>
          </p:nvPr>
        </p:nvSpPr>
        <p:spPr>
          <a:xfrm>
            <a:off x="658369" y="2057400"/>
            <a:ext cx="3151631" cy="2435352"/>
          </a:xfrm>
        </p:spPr>
        <p:txBody>
          <a:bodyPr>
            <a:normAutofit lnSpcReduction="10000"/>
          </a:bodyPr>
          <a:lstStyle/>
          <a:p>
            <a:pPr marL="0" indent="0">
              <a:buNone/>
            </a:pPr>
            <a:r>
              <a:rPr lang="en-US" dirty="0" smtClean="0"/>
              <a:t>Each resource in the Diabetic Macular Edema (DME) CMTK is color-coded to help with identifying which piece or section of a piece is for case managers or patients and their caregivers </a:t>
            </a:r>
          </a:p>
          <a:p>
            <a:pPr marL="0" indent="0">
              <a:buNone/>
            </a:pPr>
            <a:endParaRPr lang="en-US" dirty="0"/>
          </a:p>
        </p:txBody>
      </p:sp>
      <p:pic>
        <p:nvPicPr>
          <p:cNvPr id="8" name="Picture 7"/>
          <p:cNvPicPr>
            <a:picLocks noChangeAspect="1"/>
          </p:cNvPicPr>
          <p:nvPr/>
        </p:nvPicPr>
        <p:blipFill>
          <a:blip r:embed="rId3"/>
          <a:stretch>
            <a:fillRect/>
          </a:stretch>
        </p:blipFill>
        <p:spPr>
          <a:xfrm>
            <a:off x="4267200" y="2057400"/>
            <a:ext cx="3886200" cy="2667000"/>
          </a:xfrm>
          <a:prstGeom prst="rect">
            <a:avLst/>
          </a:prstGeom>
        </p:spPr>
      </p:pic>
    </p:spTree>
    <p:extLst>
      <p:ext uri="{BB962C8B-B14F-4D97-AF65-F5344CB8AC3E}">
        <p14:creationId xmlns:p14="http://schemas.microsoft.com/office/powerpoint/2010/main" val="14032915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Quote backgroun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1905000"/>
            <a:ext cx="9220200" cy="1143000"/>
          </a:xfrm>
          <a:prstGeom prst="rect">
            <a:avLst/>
          </a:prstGeom>
        </p:spPr>
      </p:pic>
      <p:sp>
        <p:nvSpPr>
          <p:cNvPr id="4" name="Title 3"/>
          <p:cNvSpPr>
            <a:spLocks noGrp="1"/>
          </p:cNvSpPr>
          <p:nvPr>
            <p:ph type="title"/>
          </p:nvPr>
        </p:nvSpPr>
        <p:spPr/>
        <p:txBody>
          <a:bodyPr/>
          <a:lstStyle/>
          <a:p>
            <a:r>
              <a:rPr lang="en-US" dirty="0"/>
              <a:t>Overview of the DME CMTK</a:t>
            </a:r>
            <a:r>
              <a:rPr lang="en-US" baseline="30000" dirty="0"/>
              <a:t>*</a:t>
            </a:r>
            <a:r>
              <a:rPr lang="en-US" dirty="0"/>
              <a:t> </a:t>
            </a:r>
          </a:p>
        </p:txBody>
      </p:sp>
      <p:grpSp>
        <p:nvGrpSpPr>
          <p:cNvPr id="7" name="Group 6"/>
          <p:cNvGrpSpPr/>
          <p:nvPr/>
        </p:nvGrpSpPr>
        <p:grpSpPr>
          <a:xfrm>
            <a:off x="990600" y="2287489"/>
            <a:ext cx="1600200" cy="1674911"/>
            <a:chOff x="1652875" y="1994358"/>
            <a:chExt cx="2684517" cy="1674911"/>
          </a:xfrm>
        </p:grpSpPr>
        <p:sp>
          <p:nvSpPr>
            <p:cNvPr id="8" name="TextBox 7"/>
            <p:cNvSpPr txBox="1"/>
            <p:nvPr/>
          </p:nvSpPr>
          <p:spPr>
            <a:xfrm>
              <a:off x="1652875" y="1994358"/>
              <a:ext cx="2684517" cy="492443"/>
            </a:xfrm>
            <a:prstGeom prst="rect">
              <a:avLst/>
            </a:prstGeom>
            <a:noFill/>
          </p:spPr>
          <p:txBody>
            <a:bodyPr wrap="square" lIns="0" tIns="0" rIns="0" bIns="0" rtlCol="0" anchor="b" anchorCtr="0">
              <a:spAutoFit/>
            </a:bodyPr>
            <a:lstStyle/>
            <a:p>
              <a:pPr algn="ctr"/>
              <a:r>
                <a:rPr lang="en-US" sz="1600" b="1" dirty="0">
                  <a:solidFill>
                    <a:srgbClr val="1F9DEC"/>
                  </a:solidFill>
                </a:rPr>
                <a:t>Getting </a:t>
              </a:r>
              <a:r>
                <a:rPr lang="en-US" sz="1600" b="1" dirty="0" smtClean="0">
                  <a:solidFill>
                    <a:srgbClr val="1F9DEC"/>
                  </a:solidFill>
                </a:rPr>
                <a:t>diagnosed with DME </a:t>
              </a:r>
              <a:endParaRPr lang="en-US" sz="1600" b="1" dirty="0">
                <a:solidFill>
                  <a:srgbClr val="1F9DEC"/>
                </a:solidFill>
              </a:endParaRPr>
            </a:p>
          </p:txBody>
        </p:sp>
        <p:cxnSp>
          <p:nvCxnSpPr>
            <p:cNvPr id="9" name="Straight Connector 8"/>
            <p:cNvCxnSpPr/>
            <p:nvPr/>
          </p:nvCxnSpPr>
          <p:spPr bwMode="auto">
            <a:xfrm>
              <a:off x="2875508" y="2541017"/>
              <a:ext cx="9151" cy="1128252"/>
            </a:xfrm>
            <a:prstGeom prst="line">
              <a:avLst/>
            </a:prstGeom>
            <a:solidFill>
              <a:schemeClr val="accent2"/>
            </a:solidFill>
            <a:ln w="1905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10" name="Group 9"/>
          <p:cNvGrpSpPr/>
          <p:nvPr/>
        </p:nvGrpSpPr>
        <p:grpSpPr>
          <a:xfrm>
            <a:off x="3594778" y="2420779"/>
            <a:ext cx="1378082" cy="1236821"/>
            <a:chOff x="3799053" y="2205336"/>
            <a:chExt cx="763095" cy="1236821"/>
          </a:xfrm>
        </p:grpSpPr>
        <p:sp>
          <p:nvSpPr>
            <p:cNvPr id="11" name="TextBox 10"/>
            <p:cNvSpPr txBox="1"/>
            <p:nvPr/>
          </p:nvSpPr>
          <p:spPr>
            <a:xfrm>
              <a:off x="3799053" y="2205336"/>
              <a:ext cx="763095" cy="246221"/>
            </a:xfrm>
            <a:prstGeom prst="rect">
              <a:avLst/>
            </a:prstGeom>
            <a:noFill/>
          </p:spPr>
          <p:txBody>
            <a:bodyPr wrap="none" lIns="0" tIns="0" rIns="0" bIns="0" rtlCol="0" anchor="b" anchorCtr="0">
              <a:spAutoFit/>
            </a:bodyPr>
            <a:lstStyle/>
            <a:p>
              <a:r>
                <a:rPr lang="en-US" sz="1600" b="1" dirty="0">
                  <a:solidFill>
                    <a:srgbClr val="1F9DEC"/>
                  </a:solidFill>
                </a:rPr>
                <a:t>Living with DME </a:t>
              </a:r>
            </a:p>
          </p:txBody>
        </p:sp>
        <p:cxnSp>
          <p:nvCxnSpPr>
            <p:cNvPr id="12" name="Straight Connector 11"/>
            <p:cNvCxnSpPr/>
            <p:nvPr/>
          </p:nvCxnSpPr>
          <p:spPr bwMode="auto">
            <a:xfrm>
              <a:off x="4158888" y="2584544"/>
              <a:ext cx="0" cy="857613"/>
            </a:xfrm>
            <a:prstGeom prst="line">
              <a:avLst/>
            </a:prstGeom>
            <a:solidFill>
              <a:schemeClr val="accent2"/>
            </a:solidFill>
            <a:ln w="1905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grpSp>
        <p:nvGrpSpPr>
          <p:cNvPr id="13" name="Group 12"/>
          <p:cNvGrpSpPr/>
          <p:nvPr/>
        </p:nvGrpSpPr>
        <p:grpSpPr>
          <a:xfrm>
            <a:off x="6400800" y="2286000"/>
            <a:ext cx="681677" cy="1044485"/>
            <a:chOff x="5010665" y="1884377"/>
            <a:chExt cx="709308" cy="1044485"/>
          </a:xfrm>
        </p:grpSpPr>
        <p:sp>
          <p:nvSpPr>
            <p:cNvPr id="14" name="TextBox 13"/>
            <p:cNvSpPr txBox="1"/>
            <p:nvPr/>
          </p:nvSpPr>
          <p:spPr>
            <a:xfrm>
              <a:off x="5010665" y="1884377"/>
              <a:ext cx="709308" cy="246221"/>
            </a:xfrm>
            <a:prstGeom prst="rect">
              <a:avLst/>
            </a:prstGeom>
            <a:noFill/>
          </p:spPr>
          <p:txBody>
            <a:bodyPr wrap="none" lIns="0" tIns="0" rIns="0" bIns="0" rtlCol="0" anchor="b" anchorCtr="0">
              <a:spAutoFit/>
            </a:bodyPr>
            <a:lstStyle/>
            <a:p>
              <a:r>
                <a:rPr lang="en-US" sz="1600" b="1" dirty="0">
                  <a:solidFill>
                    <a:srgbClr val="1F9DEC"/>
                  </a:solidFill>
                </a:rPr>
                <a:t>Support</a:t>
              </a:r>
            </a:p>
          </p:txBody>
        </p:sp>
        <p:cxnSp>
          <p:nvCxnSpPr>
            <p:cNvPr id="15" name="Straight Connector 14"/>
            <p:cNvCxnSpPr/>
            <p:nvPr/>
          </p:nvCxnSpPr>
          <p:spPr bwMode="auto">
            <a:xfrm>
              <a:off x="5407107" y="2265377"/>
              <a:ext cx="9151" cy="663485"/>
            </a:xfrm>
            <a:prstGeom prst="line">
              <a:avLst/>
            </a:prstGeom>
            <a:solidFill>
              <a:schemeClr val="accent2"/>
            </a:solidFill>
            <a:ln w="1905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cxnSp>
        <p:nvCxnSpPr>
          <p:cNvPr id="19" name="Straight Connector 18"/>
          <p:cNvCxnSpPr/>
          <p:nvPr/>
        </p:nvCxnSpPr>
        <p:spPr bwMode="auto">
          <a:xfrm>
            <a:off x="7797798" y="3006334"/>
            <a:ext cx="0" cy="0"/>
          </a:xfrm>
          <a:prstGeom prst="line">
            <a:avLst/>
          </a:prstGeom>
          <a:solidFill>
            <a:schemeClr val="accent2"/>
          </a:solidFill>
          <a:ln w="19050" cap="flat" cmpd="sng" algn="ctr">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0" name="TextBox 19"/>
          <p:cNvSpPr txBox="1"/>
          <p:nvPr/>
        </p:nvSpPr>
        <p:spPr>
          <a:xfrm>
            <a:off x="457200" y="3124200"/>
            <a:ext cx="26670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lvl="0" indent="0" eaLnBrk="1" hangingPunct="1">
              <a:spcBef>
                <a:spcPts val="500"/>
              </a:spcBef>
              <a:spcAft>
                <a:spcPts val="500"/>
              </a:spcAft>
              <a:buClr>
                <a:schemeClr val="accent1"/>
              </a:buClr>
              <a:buFont typeface="Wingdings" pitchFamily="2" charset="2"/>
              <a:buNone/>
              <a:defRPr sz="1600" b="0">
                <a:solidFill>
                  <a:schemeClr val="tx2"/>
                </a:solidFill>
                <a:latin typeface="+mn-lt"/>
              </a:defRPr>
            </a:lvl1pPr>
            <a:lvl2pPr marL="285750" lvl="1" indent="-285750" eaLnBrk="1" hangingPunct="1">
              <a:spcBef>
                <a:spcPts val="500"/>
              </a:spcBef>
              <a:spcAft>
                <a:spcPts val="500"/>
              </a:spcAft>
              <a:buClr>
                <a:schemeClr val="bg2"/>
              </a:buClr>
              <a:buFont typeface="Arial" pitchFamily="34" charset="0"/>
              <a:buChar char="●"/>
              <a:defRPr sz="1600">
                <a:solidFill>
                  <a:schemeClr val="tx2"/>
                </a:solidFill>
                <a:latin typeface="+mn-lt"/>
              </a:defRPr>
            </a:lvl2pPr>
            <a:lvl3pPr marL="569913" lvl="2" indent="-285750" eaLnBrk="1" hangingPunct="1">
              <a:spcBef>
                <a:spcPts val="500"/>
              </a:spcBef>
              <a:spcAft>
                <a:spcPts val="500"/>
              </a:spcAft>
              <a:buClr>
                <a:schemeClr val="bg2"/>
              </a:buClr>
              <a:buFont typeface="Arial" pitchFamily="34" charset="0"/>
              <a:buChar char="—"/>
              <a:defRPr sz="1400">
                <a:solidFill>
                  <a:schemeClr val="tx2"/>
                </a:solidFill>
                <a:latin typeface="+mn-lt"/>
              </a:defRPr>
            </a:lvl3pPr>
            <a:lvl4pPr marL="741363" lvl="3" indent="-171450" eaLnBrk="1" hangingPunct="1">
              <a:spcBef>
                <a:spcPts val="500"/>
              </a:spcBef>
              <a:spcAft>
                <a:spcPts val="500"/>
              </a:spcAft>
              <a:buClr>
                <a:schemeClr val="bg2"/>
              </a:buClr>
              <a:buFont typeface="Arial" pitchFamily="34" charset="0"/>
              <a:buChar char="•"/>
              <a:defRPr sz="1400">
                <a:solidFill>
                  <a:schemeClr val="tx2"/>
                </a:solidFill>
                <a:latin typeface="+mn-lt"/>
              </a:defRPr>
            </a:lvl4pPr>
            <a:lvl5pPr marL="914400" lvl="4" indent="-173038" eaLnBrk="1" hangingPunct="1">
              <a:spcBef>
                <a:spcPts val="500"/>
              </a:spcBef>
              <a:spcAft>
                <a:spcPts val="500"/>
              </a:spcAft>
              <a:buClr>
                <a:schemeClr val="tx1"/>
              </a:buClr>
              <a:buFont typeface="Arial" pitchFamily="34" charset="0"/>
              <a:buChar char="–"/>
              <a:defRPr sz="1200">
                <a:solidFill>
                  <a:schemeClr val="tx2"/>
                </a:solidFill>
                <a:latin typeface="+mn-lt"/>
              </a:defRPr>
            </a:lvl5pPr>
            <a:lvl6pPr marL="1939925" indent="-227013" fontAlgn="base">
              <a:spcBef>
                <a:spcPct val="20000"/>
              </a:spcBef>
              <a:spcAft>
                <a:spcPct val="0"/>
              </a:spcAft>
              <a:buClr>
                <a:srgbClr val="A90061"/>
              </a:buClr>
              <a:buFont typeface="Arial" charset="0"/>
              <a:buChar char="»"/>
              <a:defRPr sz="1000">
                <a:solidFill>
                  <a:srgbClr val="333333"/>
                </a:solidFill>
                <a:latin typeface="+mn-lt"/>
                <a:ea typeface="+mn-ea"/>
              </a:defRPr>
            </a:lvl6pPr>
            <a:lvl7pPr marL="2397125" indent="-227013" fontAlgn="base">
              <a:spcBef>
                <a:spcPct val="20000"/>
              </a:spcBef>
              <a:spcAft>
                <a:spcPct val="0"/>
              </a:spcAft>
              <a:buClr>
                <a:srgbClr val="A90061"/>
              </a:buClr>
              <a:buFont typeface="Arial" charset="0"/>
              <a:buChar char="»"/>
              <a:defRPr sz="1000">
                <a:solidFill>
                  <a:srgbClr val="333333"/>
                </a:solidFill>
                <a:latin typeface="+mn-lt"/>
                <a:ea typeface="+mn-ea"/>
              </a:defRPr>
            </a:lvl7pPr>
            <a:lvl8pPr marL="2854325" indent="-227013" fontAlgn="base">
              <a:spcBef>
                <a:spcPct val="20000"/>
              </a:spcBef>
              <a:spcAft>
                <a:spcPct val="0"/>
              </a:spcAft>
              <a:buClr>
                <a:srgbClr val="A90061"/>
              </a:buClr>
              <a:buFont typeface="Arial" charset="0"/>
              <a:buChar char="»"/>
              <a:defRPr sz="1000">
                <a:solidFill>
                  <a:srgbClr val="333333"/>
                </a:solidFill>
                <a:latin typeface="+mn-lt"/>
                <a:ea typeface="+mn-ea"/>
              </a:defRPr>
            </a:lvl8pPr>
            <a:lvl9pPr marL="3311525" indent="-227013" fontAlgn="base">
              <a:spcBef>
                <a:spcPct val="20000"/>
              </a:spcBef>
              <a:spcAft>
                <a:spcPct val="0"/>
              </a:spcAft>
              <a:buClr>
                <a:srgbClr val="A90061"/>
              </a:buClr>
              <a:buFont typeface="Arial" charset="0"/>
              <a:buChar char="»"/>
              <a:defRPr sz="1000">
                <a:solidFill>
                  <a:srgbClr val="333333"/>
                </a:solidFill>
                <a:latin typeface="+mn-lt"/>
                <a:ea typeface="+mn-ea"/>
              </a:defRPr>
            </a:lvl9pPr>
          </a:lstStyle>
          <a:p>
            <a:pPr marL="137160" indent="-137160">
              <a:buClr>
                <a:srgbClr val="E9A221"/>
              </a:buClr>
              <a:buFont typeface="Arial" panose="020B0604020202020204" pitchFamily="34" charset="0"/>
              <a:buChar char="•"/>
            </a:pPr>
            <a:r>
              <a:rPr lang="en-US" sz="1400" dirty="0">
                <a:solidFill>
                  <a:schemeClr val="tx1"/>
                </a:solidFill>
              </a:rPr>
              <a:t>The Role of the Case Manager</a:t>
            </a:r>
          </a:p>
          <a:p>
            <a:pPr marL="137160" indent="-137160">
              <a:buClr>
                <a:srgbClr val="E9A221"/>
              </a:buClr>
              <a:buFont typeface="Arial" panose="020B0604020202020204" pitchFamily="34" charset="0"/>
              <a:buChar char="•"/>
            </a:pPr>
            <a:r>
              <a:rPr lang="en-US" sz="1400" dirty="0">
                <a:solidFill>
                  <a:schemeClr val="tx1"/>
                </a:solidFill>
              </a:rPr>
              <a:t>Overview of Diabetic Macular Edema (DME) </a:t>
            </a:r>
            <a:endParaRPr lang="en-US" sz="1400" dirty="0" smtClean="0">
              <a:solidFill>
                <a:schemeClr val="tx1"/>
              </a:solidFill>
            </a:endParaRPr>
          </a:p>
          <a:p>
            <a:pPr marL="137160" indent="-137160">
              <a:buClr>
                <a:srgbClr val="E9A221"/>
              </a:buClr>
              <a:buFont typeface="Arial" panose="020B0604020202020204" pitchFamily="34" charset="0"/>
              <a:buChar char="•"/>
            </a:pPr>
            <a:r>
              <a:rPr lang="en-US" sz="1400" dirty="0" smtClean="0">
                <a:solidFill>
                  <a:schemeClr val="tx1"/>
                </a:solidFill>
              </a:rPr>
              <a:t>The Importance </a:t>
            </a:r>
            <a:r>
              <a:rPr lang="en-US" sz="1400" dirty="0">
                <a:solidFill>
                  <a:schemeClr val="tx1"/>
                </a:solidFill>
              </a:rPr>
              <a:t>of Early Detection </a:t>
            </a:r>
            <a:br>
              <a:rPr lang="en-US" sz="1400" dirty="0">
                <a:solidFill>
                  <a:schemeClr val="tx1"/>
                </a:solidFill>
              </a:rPr>
            </a:br>
            <a:r>
              <a:rPr lang="en-US" sz="1400" dirty="0" smtClean="0">
                <a:solidFill>
                  <a:schemeClr val="tx1"/>
                </a:solidFill>
              </a:rPr>
              <a:t>in </a:t>
            </a:r>
            <a:r>
              <a:rPr lang="en-US" sz="1400" dirty="0">
                <a:solidFill>
                  <a:schemeClr val="tx1"/>
                </a:solidFill>
              </a:rPr>
              <a:t>Diabetic Macular Edema (DME</a:t>
            </a:r>
            <a:r>
              <a:rPr lang="en-US" sz="1400" dirty="0" smtClean="0">
                <a:solidFill>
                  <a:schemeClr val="tx1"/>
                </a:solidFill>
              </a:rPr>
              <a:t>)</a:t>
            </a:r>
          </a:p>
          <a:p>
            <a:pPr marL="137160" indent="-137160">
              <a:buClr>
                <a:srgbClr val="E9A221"/>
              </a:buClr>
              <a:buFont typeface="Arial" panose="020B0604020202020204" pitchFamily="34" charset="0"/>
              <a:buChar char="•"/>
            </a:pPr>
            <a:r>
              <a:rPr lang="en-US" sz="1400" dirty="0" smtClean="0">
                <a:solidFill>
                  <a:schemeClr val="tx1"/>
                </a:solidFill>
              </a:rPr>
              <a:t> </a:t>
            </a:r>
            <a:r>
              <a:rPr lang="en-US" sz="1400" dirty="0">
                <a:solidFill>
                  <a:schemeClr val="tx1"/>
                </a:solidFill>
              </a:rPr>
              <a:t>What is a Dilated Eye Exam?</a:t>
            </a:r>
          </a:p>
          <a:p>
            <a:pPr marL="137160" indent="-137160">
              <a:buClr>
                <a:srgbClr val="E9A221"/>
              </a:buClr>
              <a:buFont typeface="Arial" panose="020B0604020202020204" pitchFamily="34" charset="0"/>
              <a:buChar char="•"/>
            </a:pPr>
            <a:r>
              <a:rPr lang="en-US" sz="1400" dirty="0">
                <a:solidFill>
                  <a:schemeClr val="tx1"/>
                </a:solidFill>
              </a:rPr>
              <a:t>Understanding Your Patient’s Eye Exam Results</a:t>
            </a:r>
          </a:p>
          <a:p>
            <a:pPr marL="137160" indent="-137160">
              <a:buClr>
                <a:srgbClr val="E9A221"/>
              </a:buClr>
              <a:buFont typeface="Arial" panose="020B0604020202020204" pitchFamily="34" charset="0"/>
              <a:buChar char="•"/>
            </a:pPr>
            <a:r>
              <a:rPr lang="en-US" sz="1400" dirty="0" smtClean="0">
                <a:solidFill>
                  <a:schemeClr val="tx1"/>
                </a:solidFill>
              </a:rPr>
              <a:t>The </a:t>
            </a:r>
            <a:r>
              <a:rPr lang="en-US" sz="1400" dirty="0">
                <a:solidFill>
                  <a:schemeClr val="tx1"/>
                </a:solidFill>
              </a:rPr>
              <a:t>3 Types of Eye </a:t>
            </a:r>
            <a:r>
              <a:rPr lang="en-US" sz="1400" dirty="0" smtClean="0">
                <a:solidFill>
                  <a:schemeClr val="tx1"/>
                </a:solidFill>
              </a:rPr>
              <a:t>Doctors Your Patients May See</a:t>
            </a:r>
            <a:endParaRPr lang="en-US" sz="1400" dirty="0">
              <a:solidFill>
                <a:schemeClr val="tx1"/>
              </a:solidFill>
            </a:endParaRPr>
          </a:p>
          <a:p>
            <a:pPr marL="137160" lvl="1" indent="-137160">
              <a:spcBef>
                <a:spcPts val="300"/>
              </a:spcBef>
              <a:spcAft>
                <a:spcPts val="300"/>
              </a:spcAft>
              <a:buClr>
                <a:srgbClr val="E9A221"/>
              </a:buClr>
            </a:pPr>
            <a:endParaRPr lang="en-US" sz="1400" dirty="0">
              <a:solidFill>
                <a:schemeClr val="tx1"/>
              </a:solidFill>
            </a:endParaRPr>
          </a:p>
        </p:txBody>
      </p:sp>
      <p:sp>
        <p:nvSpPr>
          <p:cNvPr id="21" name="TextBox 20"/>
          <p:cNvSpPr txBox="1"/>
          <p:nvPr/>
        </p:nvSpPr>
        <p:spPr>
          <a:xfrm>
            <a:off x="3276600" y="3136880"/>
            <a:ext cx="2590800" cy="26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lvl="0" indent="0" eaLnBrk="1" hangingPunct="1">
              <a:spcBef>
                <a:spcPts val="500"/>
              </a:spcBef>
              <a:spcAft>
                <a:spcPts val="500"/>
              </a:spcAft>
              <a:buClr>
                <a:schemeClr val="accent1"/>
              </a:buClr>
              <a:buFont typeface="Wingdings" pitchFamily="2" charset="2"/>
              <a:buNone/>
              <a:defRPr sz="1600" b="0">
                <a:solidFill>
                  <a:schemeClr val="tx2"/>
                </a:solidFill>
                <a:latin typeface="+mn-lt"/>
              </a:defRPr>
            </a:lvl1pPr>
            <a:lvl2pPr marL="285750" lvl="1" indent="-285750" eaLnBrk="1" hangingPunct="1">
              <a:spcBef>
                <a:spcPts val="500"/>
              </a:spcBef>
              <a:spcAft>
                <a:spcPts val="500"/>
              </a:spcAft>
              <a:buClr>
                <a:schemeClr val="bg2"/>
              </a:buClr>
              <a:buFont typeface="Arial" pitchFamily="34" charset="0"/>
              <a:buChar char="●"/>
              <a:defRPr sz="1600">
                <a:solidFill>
                  <a:schemeClr val="tx2"/>
                </a:solidFill>
                <a:latin typeface="+mn-lt"/>
              </a:defRPr>
            </a:lvl2pPr>
            <a:lvl3pPr marL="569913" lvl="2" indent="-285750" eaLnBrk="1" hangingPunct="1">
              <a:spcBef>
                <a:spcPts val="500"/>
              </a:spcBef>
              <a:spcAft>
                <a:spcPts val="500"/>
              </a:spcAft>
              <a:buClr>
                <a:schemeClr val="bg2"/>
              </a:buClr>
              <a:buFont typeface="Arial" pitchFamily="34" charset="0"/>
              <a:buChar char="—"/>
              <a:defRPr sz="1400">
                <a:solidFill>
                  <a:schemeClr val="tx2"/>
                </a:solidFill>
                <a:latin typeface="+mn-lt"/>
              </a:defRPr>
            </a:lvl3pPr>
            <a:lvl4pPr marL="741363" lvl="3" indent="-171450" eaLnBrk="1" hangingPunct="1">
              <a:spcBef>
                <a:spcPts val="500"/>
              </a:spcBef>
              <a:spcAft>
                <a:spcPts val="500"/>
              </a:spcAft>
              <a:buClr>
                <a:schemeClr val="bg2"/>
              </a:buClr>
              <a:buFont typeface="Arial" pitchFamily="34" charset="0"/>
              <a:buChar char="•"/>
              <a:defRPr sz="1400">
                <a:solidFill>
                  <a:schemeClr val="tx2"/>
                </a:solidFill>
                <a:latin typeface="+mn-lt"/>
              </a:defRPr>
            </a:lvl4pPr>
            <a:lvl5pPr marL="914400" lvl="4" indent="-173038" eaLnBrk="1" hangingPunct="1">
              <a:spcBef>
                <a:spcPts val="500"/>
              </a:spcBef>
              <a:spcAft>
                <a:spcPts val="500"/>
              </a:spcAft>
              <a:buClr>
                <a:schemeClr val="tx1"/>
              </a:buClr>
              <a:buFont typeface="Arial" pitchFamily="34" charset="0"/>
              <a:buChar char="–"/>
              <a:defRPr sz="1200">
                <a:solidFill>
                  <a:schemeClr val="tx2"/>
                </a:solidFill>
                <a:latin typeface="+mn-lt"/>
              </a:defRPr>
            </a:lvl5pPr>
            <a:lvl6pPr marL="1939925" indent="-227013" fontAlgn="base">
              <a:spcBef>
                <a:spcPct val="20000"/>
              </a:spcBef>
              <a:spcAft>
                <a:spcPct val="0"/>
              </a:spcAft>
              <a:buClr>
                <a:srgbClr val="A90061"/>
              </a:buClr>
              <a:buFont typeface="Arial" charset="0"/>
              <a:buChar char="»"/>
              <a:defRPr sz="1000">
                <a:solidFill>
                  <a:srgbClr val="333333"/>
                </a:solidFill>
                <a:latin typeface="+mn-lt"/>
                <a:ea typeface="+mn-ea"/>
              </a:defRPr>
            </a:lvl6pPr>
            <a:lvl7pPr marL="2397125" indent="-227013" fontAlgn="base">
              <a:spcBef>
                <a:spcPct val="20000"/>
              </a:spcBef>
              <a:spcAft>
                <a:spcPct val="0"/>
              </a:spcAft>
              <a:buClr>
                <a:srgbClr val="A90061"/>
              </a:buClr>
              <a:buFont typeface="Arial" charset="0"/>
              <a:buChar char="»"/>
              <a:defRPr sz="1000">
                <a:solidFill>
                  <a:srgbClr val="333333"/>
                </a:solidFill>
                <a:latin typeface="+mn-lt"/>
                <a:ea typeface="+mn-ea"/>
              </a:defRPr>
            </a:lvl7pPr>
            <a:lvl8pPr marL="2854325" indent="-227013" fontAlgn="base">
              <a:spcBef>
                <a:spcPct val="20000"/>
              </a:spcBef>
              <a:spcAft>
                <a:spcPct val="0"/>
              </a:spcAft>
              <a:buClr>
                <a:srgbClr val="A90061"/>
              </a:buClr>
              <a:buFont typeface="Arial" charset="0"/>
              <a:buChar char="»"/>
              <a:defRPr sz="1000">
                <a:solidFill>
                  <a:srgbClr val="333333"/>
                </a:solidFill>
                <a:latin typeface="+mn-lt"/>
                <a:ea typeface="+mn-ea"/>
              </a:defRPr>
            </a:lvl8pPr>
            <a:lvl9pPr marL="3311525" indent="-227013" fontAlgn="base">
              <a:spcBef>
                <a:spcPct val="20000"/>
              </a:spcBef>
              <a:spcAft>
                <a:spcPct val="0"/>
              </a:spcAft>
              <a:buClr>
                <a:srgbClr val="A90061"/>
              </a:buClr>
              <a:buFont typeface="Arial" charset="0"/>
              <a:buChar char="»"/>
              <a:defRPr sz="1000">
                <a:solidFill>
                  <a:srgbClr val="333333"/>
                </a:solidFill>
                <a:latin typeface="+mn-lt"/>
                <a:ea typeface="+mn-ea"/>
              </a:defRPr>
            </a:lvl9pPr>
          </a:lstStyle>
          <a:p>
            <a:pPr marL="137160" indent="-137160">
              <a:buClr>
                <a:srgbClr val="E9A221"/>
              </a:buClr>
              <a:buFont typeface="Arial" panose="020B0604020202020204" pitchFamily="34" charset="0"/>
              <a:buChar char="•"/>
            </a:pPr>
            <a:r>
              <a:rPr lang="en-US" sz="1400" dirty="0">
                <a:solidFill>
                  <a:srgbClr val="000000"/>
                </a:solidFill>
              </a:rPr>
              <a:t>Questions to Ask My Retina Specialist </a:t>
            </a:r>
            <a:r>
              <a:rPr lang="en-US" sz="1400" dirty="0" smtClean="0">
                <a:solidFill>
                  <a:srgbClr val="000000"/>
                </a:solidFill>
              </a:rPr>
              <a:t>or General  </a:t>
            </a:r>
            <a:r>
              <a:rPr lang="en-US" sz="1400" dirty="0">
                <a:solidFill>
                  <a:srgbClr val="000000"/>
                </a:solidFill>
              </a:rPr>
              <a:t>Ophthalmologist</a:t>
            </a:r>
          </a:p>
          <a:p>
            <a:pPr marL="137160" indent="-137160">
              <a:buClr>
                <a:srgbClr val="E9A221"/>
              </a:buClr>
              <a:buFont typeface="Arial" panose="020B0604020202020204" pitchFamily="34" charset="0"/>
              <a:buChar char="•"/>
            </a:pPr>
            <a:r>
              <a:rPr lang="en-US" sz="1400" dirty="0">
                <a:solidFill>
                  <a:srgbClr val="000000"/>
                </a:solidFill>
              </a:rPr>
              <a:t>Questions to Ask My Optometrist</a:t>
            </a:r>
          </a:p>
          <a:p>
            <a:pPr marL="137160" indent="-137160">
              <a:buClr>
                <a:srgbClr val="E9A221"/>
              </a:buClr>
              <a:buFont typeface="Arial" panose="020B0604020202020204" pitchFamily="34" charset="0"/>
              <a:buChar char="•"/>
            </a:pPr>
            <a:r>
              <a:rPr lang="en-US" sz="1400" dirty="0">
                <a:solidFill>
                  <a:srgbClr val="000000"/>
                </a:solidFill>
              </a:rPr>
              <a:t>Questions to Ask My Endocrinologist</a:t>
            </a:r>
          </a:p>
          <a:p>
            <a:pPr marL="137160" indent="-137160">
              <a:buClr>
                <a:srgbClr val="E9A221"/>
              </a:buClr>
              <a:buFont typeface="Arial" panose="020B0604020202020204" pitchFamily="34" charset="0"/>
              <a:buChar char="•"/>
            </a:pPr>
            <a:r>
              <a:rPr lang="en-US" sz="1400" dirty="0" smtClean="0">
                <a:solidFill>
                  <a:srgbClr val="000000"/>
                </a:solidFill>
              </a:rPr>
              <a:t>My </a:t>
            </a:r>
            <a:r>
              <a:rPr lang="en-US" sz="1400" dirty="0">
                <a:solidFill>
                  <a:srgbClr val="000000"/>
                </a:solidFill>
              </a:rPr>
              <a:t>Diabetic Macular Edema (DME) Treatment Journal</a:t>
            </a:r>
          </a:p>
        </p:txBody>
      </p:sp>
      <p:sp>
        <p:nvSpPr>
          <p:cNvPr id="22" name="TextBox 21"/>
          <p:cNvSpPr txBox="1"/>
          <p:nvPr/>
        </p:nvSpPr>
        <p:spPr>
          <a:xfrm>
            <a:off x="5943600" y="3136880"/>
            <a:ext cx="2194216" cy="250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lvl="0" indent="0" eaLnBrk="1" hangingPunct="1">
              <a:spcBef>
                <a:spcPts val="500"/>
              </a:spcBef>
              <a:spcAft>
                <a:spcPts val="500"/>
              </a:spcAft>
              <a:buClr>
                <a:schemeClr val="accent1"/>
              </a:buClr>
              <a:buFont typeface="Wingdings" pitchFamily="2" charset="2"/>
              <a:buNone/>
              <a:defRPr sz="1600" b="0">
                <a:solidFill>
                  <a:schemeClr val="tx2"/>
                </a:solidFill>
                <a:latin typeface="+mn-lt"/>
              </a:defRPr>
            </a:lvl1pPr>
            <a:lvl2pPr marL="285750" lvl="1" indent="-285750" eaLnBrk="1" hangingPunct="1">
              <a:spcBef>
                <a:spcPts val="500"/>
              </a:spcBef>
              <a:spcAft>
                <a:spcPts val="500"/>
              </a:spcAft>
              <a:buClr>
                <a:schemeClr val="bg2"/>
              </a:buClr>
              <a:buFont typeface="Arial" pitchFamily="34" charset="0"/>
              <a:buChar char="●"/>
              <a:defRPr sz="1600">
                <a:solidFill>
                  <a:schemeClr val="tx2"/>
                </a:solidFill>
                <a:latin typeface="+mn-lt"/>
              </a:defRPr>
            </a:lvl2pPr>
            <a:lvl3pPr marL="569913" lvl="2" indent="-285750" eaLnBrk="1" hangingPunct="1">
              <a:spcBef>
                <a:spcPts val="500"/>
              </a:spcBef>
              <a:spcAft>
                <a:spcPts val="500"/>
              </a:spcAft>
              <a:buClr>
                <a:schemeClr val="bg2"/>
              </a:buClr>
              <a:buFont typeface="Arial" pitchFamily="34" charset="0"/>
              <a:buChar char="—"/>
              <a:defRPr sz="1400">
                <a:solidFill>
                  <a:schemeClr val="tx2"/>
                </a:solidFill>
                <a:latin typeface="+mn-lt"/>
              </a:defRPr>
            </a:lvl3pPr>
            <a:lvl4pPr marL="741363" lvl="3" indent="-171450" eaLnBrk="1" hangingPunct="1">
              <a:spcBef>
                <a:spcPts val="500"/>
              </a:spcBef>
              <a:spcAft>
                <a:spcPts val="500"/>
              </a:spcAft>
              <a:buClr>
                <a:schemeClr val="bg2"/>
              </a:buClr>
              <a:buFont typeface="Arial" pitchFamily="34" charset="0"/>
              <a:buChar char="•"/>
              <a:defRPr sz="1400">
                <a:solidFill>
                  <a:schemeClr val="tx2"/>
                </a:solidFill>
                <a:latin typeface="+mn-lt"/>
              </a:defRPr>
            </a:lvl4pPr>
            <a:lvl5pPr marL="914400" lvl="4" indent="-173038" eaLnBrk="1" hangingPunct="1">
              <a:spcBef>
                <a:spcPts val="500"/>
              </a:spcBef>
              <a:spcAft>
                <a:spcPts val="500"/>
              </a:spcAft>
              <a:buClr>
                <a:schemeClr val="tx1"/>
              </a:buClr>
              <a:buFont typeface="Arial" pitchFamily="34" charset="0"/>
              <a:buChar char="–"/>
              <a:defRPr sz="1200">
                <a:solidFill>
                  <a:schemeClr val="tx2"/>
                </a:solidFill>
                <a:latin typeface="+mn-lt"/>
              </a:defRPr>
            </a:lvl5pPr>
            <a:lvl6pPr marL="1939925" indent="-227013" fontAlgn="base">
              <a:spcBef>
                <a:spcPct val="20000"/>
              </a:spcBef>
              <a:spcAft>
                <a:spcPct val="0"/>
              </a:spcAft>
              <a:buClr>
                <a:srgbClr val="A90061"/>
              </a:buClr>
              <a:buFont typeface="Arial" charset="0"/>
              <a:buChar char="»"/>
              <a:defRPr sz="1000">
                <a:solidFill>
                  <a:srgbClr val="333333"/>
                </a:solidFill>
                <a:latin typeface="+mn-lt"/>
                <a:ea typeface="+mn-ea"/>
              </a:defRPr>
            </a:lvl6pPr>
            <a:lvl7pPr marL="2397125" indent="-227013" fontAlgn="base">
              <a:spcBef>
                <a:spcPct val="20000"/>
              </a:spcBef>
              <a:spcAft>
                <a:spcPct val="0"/>
              </a:spcAft>
              <a:buClr>
                <a:srgbClr val="A90061"/>
              </a:buClr>
              <a:buFont typeface="Arial" charset="0"/>
              <a:buChar char="»"/>
              <a:defRPr sz="1000">
                <a:solidFill>
                  <a:srgbClr val="333333"/>
                </a:solidFill>
                <a:latin typeface="+mn-lt"/>
                <a:ea typeface="+mn-ea"/>
              </a:defRPr>
            </a:lvl7pPr>
            <a:lvl8pPr marL="2854325" indent="-227013" fontAlgn="base">
              <a:spcBef>
                <a:spcPct val="20000"/>
              </a:spcBef>
              <a:spcAft>
                <a:spcPct val="0"/>
              </a:spcAft>
              <a:buClr>
                <a:srgbClr val="A90061"/>
              </a:buClr>
              <a:buFont typeface="Arial" charset="0"/>
              <a:buChar char="»"/>
              <a:defRPr sz="1000">
                <a:solidFill>
                  <a:srgbClr val="333333"/>
                </a:solidFill>
                <a:latin typeface="+mn-lt"/>
                <a:ea typeface="+mn-ea"/>
              </a:defRPr>
            </a:lvl8pPr>
            <a:lvl9pPr marL="3311525" indent="-227013" fontAlgn="base">
              <a:spcBef>
                <a:spcPct val="20000"/>
              </a:spcBef>
              <a:spcAft>
                <a:spcPct val="0"/>
              </a:spcAft>
              <a:buClr>
                <a:srgbClr val="A90061"/>
              </a:buClr>
              <a:buFont typeface="Arial" charset="0"/>
              <a:buChar char="»"/>
              <a:defRPr sz="1000">
                <a:solidFill>
                  <a:srgbClr val="333333"/>
                </a:solidFill>
                <a:latin typeface="+mn-lt"/>
                <a:ea typeface="+mn-ea"/>
              </a:defRPr>
            </a:lvl9pPr>
          </a:lstStyle>
          <a:p>
            <a:pPr marL="137160" indent="-137160">
              <a:buClr>
                <a:srgbClr val="E9A221"/>
              </a:buClr>
              <a:buFont typeface="Arial" panose="020B0604020202020204" pitchFamily="34" charset="0"/>
              <a:buChar char="•"/>
            </a:pPr>
            <a:r>
              <a:rPr lang="en-US" sz="1400" dirty="0" smtClean="0">
                <a:solidFill>
                  <a:srgbClr val="000000"/>
                </a:solidFill>
              </a:rPr>
              <a:t>Caring for Someone With Diabetic Macular Edema (DME)</a:t>
            </a:r>
          </a:p>
          <a:p>
            <a:pPr marL="137160" indent="-137160">
              <a:buClr>
                <a:srgbClr val="E9A221"/>
              </a:buClr>
              <a:buFont typeface="Arial" panose="020B0604020202020204" pitchFamily="34" charset="0"/>
              <a:buChar char="•"/>
            </a:pPr>
            <a:r>
              <a:rPr lang="en-US" sz="1400" dirty="0" smtClean="0">
                <a:solidFill>
                  <a:srgbClr val="000000"/>
                </a:solidFill>
              </a:rPr>
              <a:t>Patient Assistance Support</a:t>
            </a:r>
          </a:p>
          <a:p>
            <a:pPr marL="137160" indent="-137160">
              <a:buClr>
                <a:srgbClr val="E9A221"/>
              </a:buClr>
              <a:buFont typeface="Arial" panose="020B0604020202020204" pitchFamily="34" charset="0"/>
              <a:buChar char="•"/>
            </a:pPr>
            <a:endParaRPr lang="en-US" sz="1400" dirty="0">
              <a:solidFill>
                <a:srgbClr val="000000"/>
              </a:solidFill>
            </a:endParaRPr>
          </a:p>
        </p:txBody>
      </p:sp>
      <p:sp>
        <p:nvSpPr>
          <p:cNvPr id="24" name="TextBox 23"/>
          <p:cNvSpPr txBox="1"/>
          <p:nvPr/>
        </p:nvSpPr>
        <p:spPr>
          <a:xfrm>
            <a:off x="6324600" y="4992469"/>
            <a:ext cx="2438400" cy="1292662"/>
          </a:xfrm>
          <a:prstGeom prst="rect">
            <a:avLst/>
          </a:prstGeom>
          <a:noFill/>
        </p:spPr>
        <p:txBody>
          <a:bodyPr wrap="square" rtlCol="0">
            <a:spAutoFit/>
          </a:bodyPr>
          <a:lstStyle/>
          <a:p>
            <a:r>
              <a:rPr lang="en-US" sz="1400" baseline="30000" dirty="0" smtClean="0">
                <a:solidFill>
                  <a:srgbClr val="1F9DEC"/>
                </a:solidFill>
              </a:rPr>
              <a:t>*</a:t>
            </a:r>
            <a:r>
              <a:rPr lang="en-US" sz="1400" dirty="0" smtClean="0">
                <a:solidFill>
                  <a:srgbClr val="1F9DEC"/>
                </a:solidFill>
              </a:rPr>
              <a:t>Some </a:t>
            </a:r>
            <a:r>
              <a:rPr lang="en-US" sz="1400" dirty="0">
                <a:solidFill>
                  <a:srgbClr val="1F9DEC"/>
                </a:solidFill>
              </a:rPr>
              <a:t>of these pieces have slightly different </a:t>
            </a:r>
            <a:r>
              <a:rPr lang="en-US" sz="1400" dirty="0" smtClean="0">
                <a:solidFill>
                  <a:srgbClr val="1F9DEC"/>
                </a:solidFill>
              </a:rPr>
              <a:t>titles, </a:t>
            </a:r>
            <a:r>
              <a:rPr lang="en-US" sz="1400" dirty="0">
                <a:solidFill>
                  <a:srgbClr val="1F9DEC"/>
                </a:solidFill>
              </a:rPr>
              <a:t>depending on whether they are for the case manager </a:t>
            </a:r>
            <a:r>
              <a:rPr lang="en-US" sz="1400" dirty="0" smtClean="0">
                <a:solidFill>
                  <a:srgbClr val="1F9DEC"/>
                </a:solidFill>
              </a:rPr>
              <a:t/>
            </a:r>
            <a:br>
              <a:rPr lang="en-US" sz="1400" dirty="0" smtClean="0">
                <a:solidFill>
                  <a:srgbClr val="1F9DEC"/>
                </a:solidFill>
              </a:rPr>
            </a:br>
            <a:r>
              <a:rPr lang="en-US" sz="1400" dirty="0" smtClean="0">
                <a:solidFill>
                  <a:srgbClr val="1F9DEC"/>
                </a:solidFill>
              </a:rPr>
              <a:t>or </a:t>
            </a:r>
            <a:r>
              <a:rPr lang="en-US" sz="1400" dirty="0">
                <a:solidFill>
                  <a:srgbClr val="1F9DEC"/>
                </a:solidFill>
              </a:rPr>
              <a:t>the </a:t>
            </a:r>
            <a:r>
              <a:rPr lang="en-US" sz="1400" dirty="0" smtClean="0">
                <a:solidFill>
                  <a:srgbClr val="1F9DEC"/>
                </a:solidFill>
              </a:rPr>
              <a:t>patient/caregiver.</a:t>
            </a:r>
            <a:endParaRPr lang="en-US" sz="1400" dirty="0">
              <a:solidFill>
                <a:srgbClr val="1F9DEC"/>
              </a:solidFill>
            </a:endParaRPr>
          </a:p>
          <a:p>
            <a:endParaRPr lang="en-US" sz="1200" baseline="30000" dirty="0"/>
          </a:p>
        </p:txBody>
      </p:sp>
    </p:spTree>
    <p:extLst>
      <p:ext uri="{BB962C8B-B14F-4D97-AF65-F5344CB8AC3E}">
        <p14:creationId xmlns:p14="http://schemas.microsoft.com/office/powerpoint/2010/main" val="33268613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At-a-glance DME CMTK Housing Unit</a:t>
            </a:r>
            <a:endParaRPr lang="en-US" dirty="0"/>
          </a:p>
        </p:txBody>
      </p:sp>
      <p:sp>
        <p:nvSpPr>
          <p:cNvPr id="3" name="Content Placeholder 2"/>
          <p:cNvSpPr>
            <a:spLocks noGrp="1"/>
          </p:cNvSpPr>
          <p:nvPr>
            <p:ph idx="1"/>
          </p:nvPr>
        </p:nvSpPr>
        <p:spPr>
          <a:xfrm>
            <a:off x="609600" y="1527048"/>
            <a:ext cx="4724400" cy="4525963"/>
          </a:xfrm>
        </p:spPr>
        <p:txBody>
          <a:bodyPr>
            <a:normAutofit/>
          </a:bodyPr>
          <a:lstStyle/>
          <a:p>
            <a:r>
              <a:rPr lang="en-US" sz="1700" b="1" dirty="0" smtClean="0"/>
              <a:t>Description</a:t>
            </a:r>
          </a:p>
          <a:p>
            <a:pPr lvl="1"/>
            <a:r>
              <a:rPr lang="en-US" sz="1700" dirty="0" smtClean="0"/>
              <a:t>Thumbnails, brief descriptions of the tools in the CMTK, and a flash drive containing a digital version of every piece</a:t>
            </a:r>
          </a:p>
          <a:p>
            <a:r>
              <a:rPr lang="en-US" sz="1700" b="1" dirty="0" smtClean="0"/>
              <a:t>Who is it for?</a:t>
            </a:r>
          </a:p>
          <a:p>
            <a:pPr lvl="1"/>
            <a:r>
              <a:rPr lang="en-US" sz="1700" dirty="0" smtClean="0"/>
              <a:t>Case managers</a:t>
            </a:r>
          </a:p>
          <a:p>
            <a:r>
              <a:rPr lang="en-US" sz="1700" b="1" dirty="0" smtClean="0"/>
              <a:t>Where does it fit within the patient touchpoints?</a:t>
            </a:r>
          </a:p>
          <a:p>
            <a:pPr lvl="1"/>
            <a:r>
              <a:rPr lang="en-US" sz="1700" dirty="0" smtClean="0"/>
              <a:t>An introductory piece to the CMTK</a:t>
            </a:r>
          </a:p>
          <a:p>
            <a:r>
              <a:rPr lang="en-US" sz="1700" b="1" dirty="0" smtClean="0"/>
              <a:t>Key takeaway</a:t>
            </a:r>
          </a:p>
          <a:p>
            <a:pPr lvl="1"/>
            <a:r>
              <a:rPr lang="en-US" sz="1700" dirty="0" smtClean="0"/>
              <a:t>It’s easy to find and use the CMTK piece a case manager wants</a:t>
            </a:r>
            <a:endParaRPr lang="en-US" sz="17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583038"/>
            <a:ext cx="3887965" cy="4360562"/>
          </a:xfrm>
          <a:prstGeom prst="rect">
            <a:avLst/>
          </a:prstGeom>
        </p:spPr>
      </p:pic>
    </p:spTree>
    <p:extLst>
      <p:ext uri="{BB962C8B-B14F-4D97-AF65-F5344CB8AC3E}">
        <p14:creationId xmlns:p14="http://schemas.microsoft.com/office/powerpoint/2010/main" val="37260814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Role of the Case Manager</a:t>
            </a:r>
            <a:endParaRPr lang="en-US" dirty="0"/>
          </a:p>
        </p:txBody>
      </p:sp>
      <p:sp>
        <p:nvSpPr>
          <p:cNvPr id="3" name="Content Placeholder 2"/>
          <p:cNvSpPr>
            <a:spLocks noGrp="1"/>
          </p:cNvSpPr>
          <p:nvPr>
            <p:ph idx="1"/>
          </p:nvPr>
        </p:nvSpPr>
        <p:spPr>
          <a:xfrm>
            <a:off x="658369" y="1527048"/>
            <a:ext cx="4370831" cy="4525963"/>
          </a:xfrm>
        </p:spPr>
        <p:txBody>
          <a:bodyPr>
            <a:normAutofit/>
          </a:bodyPr>
          <a:lstStyle/>
          <a:p>
            <a:r>
              <a:rPr lang="en-US" sz="1700" b="1" dirty="0" smtClean="0"/>
              <a:t>Description</a:t>
            </a:r>
          </a:p>
          <a:p>
            <a:pPr lvl="1"/>
            <a:r>
              <a:rPr lang="en-US" sz="1700" dirty="0" smtClean="0"/>
              <a:t>A tool that explains the case manager’s role in helping to treat patients with diabetes who are at risk of developing DME or already have DME</a:t>
            </a:r>
          </a:p>
          <a:p>
            <a:r>
              <a:rPr lang="en-US" sz="1700" b="1" dirty="0" smtClean="0"/>
              <a:t>Who is this tool for?</a:t>
            </a:r>
          </a:p>
          <a:p>
            <a:pPr lvl="1"/>
            <a:r>
              <a:rPr lang="en-US" sz="1700" dirty="0" smtClean="0"/>
              <a:t>Case managers</a:t>
            </a:r>
          </a:p>
          <a:p>
            <a:r>
              <a:rPr lang="en-US" sz="1700" b="1" dirty="0" smtClean="0"/>
              <a:t>Where does this tool fit within the patient touchpoints?</a:t>
            </a:r>
          </a:p>
          <a:p>
            <a:pPr lvl="1"/>
            <a:r>
              <a:rPr lang="en-US" sz="1700" dirty="0" smtClean="0"/>
              <a:t>Getting diagnosed with DME</a:t>
            </a:r>
          </a:p>
          <a:p>
            <a:r>
              <a:rPr lang="en-US" sz="1700" b="1" dirty="0" smtClean="0"/>
              <a:t>Key takeaway</a:t>
            </a:r>
          </a:p>
          <a:p>
            <a:pPr lvl="1"/>
            <a:r>
              <a:rPr lang="en-US" sz="1700" dirty="0" smtClean="0"/>
              <a:t>Case managers play a vital role in helping patients understand and cope with DME </a:t>
            </a:r>
          </a:p>
          <a:p>
            <a:pPr marL="457200" lvl="1" indent="0">
              <a:buNone/>
            </a:pPr>
            <a:endParaRPr lang="en-US" sz="1700" dirty="0"/>
          </a:p>
        </p:txBody>
      </p:sp>
      <p:pic>
        <p:nvPicPr>
          <p:cNvPr id="5" name="Picture 4" descr="15265_REG_DME_CMTK_RoleofCaseM_AD08_CaseManager.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7800" y="1676400"/>
            <a:ext cx="3352800" cy="4338918"/>
          </a:xfrm>
          <a:prstGeom prst="rect">
            <a:avLst/>
          </a:prstGeom>
        </p:spPr>
      </p:pic>
    </p:spTree>
    <p:extLst>
      <p:ext uri="{BB962C8B-B14F-4D97-AF65-F5344CB8AC3E}">
        <p14:creationId xmlns:p14="http://schemas.microsoft.com/office/powerpoint/2010/main" val="28996857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Diabetic Macular Edema (DME)</a:t>
            </a:r>
            <a:endParaRPr lang="en-US" dirty="0"/>
          </a:p>
        </p:txBody>
      </p:sp>
      <p:sp>
        <p:nvSpPr>
          <p:cNvPr id="3" name="Content Placeholder 2"/>
          <p:cNvSpPr>
            <a:spLocks noGrp="1"/>
          </p:cNvSpPr>
          <p:nvPr>
            <p:ph idx="1"/>
          </p:nvPr>
        </p:nvSpPr>
        <p:spPr>
          <a:xfrm>
            <a:off x="658369" y="1527048"/>
            <a:ext cx="4218432" cy="4525963"/>
          </a:xfrm>
        </p:spPr>
        <p:txBody>
          <a:bodyPr>
            <a:normAutofit/>
          </a:bodyPr>
          <a:lstStyle/>
          <a:p>
            <a:r>
              <a:rPr lang="en-US" sz="1700" b="1" dirty="0" smtClean="0"/>
              <a:t>Description</a:t>
            </a:r>
          </a:p>
          <a:p>
            <a:pPr lvl="1"/>
            <a:r>
              <a:rPr lang="en-US" sz="1700" dirty="0" smtClean="0"/>
              <a:t>A tool to use with patients recently diagnosed with DME</a:t>
            </a:r>
          </a:p>
          <a:p>
            <a:r>
              <a:rPr lang="en-US" sz="1700" b="1" dirty="0" smtClean="0"/>
              <a:t>Who is this tool for?</a:t>
            </a:r>
          </a:p>
          <a:p>
            <a:pPr lvl="1"/>
            <a:r>
              <a:rPr lang="en-US" sz="1700" dirty="0" smtClean="0"/>
              <a:t>Case managers and patients/caregivers</a:t>
            </a:r>
          </a:p>
          <a:p>
            <a:r>
              <a:rPr lang="en-US" sz="1700" b="1" dirty="0" smtClean="0"/>
              <a:t>Where does it fit within the patient touchpoints?</a:t>
            </a:r>
          </a:p>
          <a:p>
            <a:pPr lvl="1"/>
            <a:r>
              <a:rPr lang="en-US" sz="1700" dirty="0" smtClean="0"/>
              <a:t>Getting diagnosed with DME</a:t>
            </a:r>
          </a:p>
          <a:p>
            <a:r>
              <a:rPr lang="en-US" sz="1700" b="1" dirty="0" smtClean="0"/>
              <a:t>Key takeaway</a:t>
            </a:r>
          </a:p>
          <a:p>
            <a:pPr lvl="1"/>
            <a:r>
              <a:rPr lang="en-US" sz="1700" dirty="0"/>
              <a:t>Educating patients </a:t>
            </a:r>
            <a:r>
              <a:rPr lang="en-US" sz="1700" dirty="0" smtClean="0"/>
              <a:t>about their </a:t>
            </a:r>
            <a:r>
              <a:rPr lang="en-US" sz="1700" dirty="0"/>
              <a:t>disease upon diagnosis can help </a:t>
            </a:r>
            <a:r>
              <a:rPr lang="en-US" sz="1700" dirty="0" smtClean="0"/>
              <a:t>them understand </a:t>
            </a:r>
            <a:r>
              <a:rPr lang="en-US" sz="1700" dirty="0"/>
              <a:t>the </a:t>
            </a:r>
            <a:r>
              <a:rPr lang="en-US" sz="1700" dirty="0" smtClean="0"/>
              <a:t>journey </a:t>
            </a:r>
            <a:r>
              <a:rPr lang="en-US" sz="1700" dirty="0"/>
              <a:t>ahead</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524002"/>
            <a:ext cx="2311656" cy="299155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0656" y="2667000"/>
            <a:ext cx="2276797" cy="2946443"/>
          </a:xfrm>
          <a:prstGeom prst="rect">
            <a:avLst/>
          </a:prstGeom>
          <a:solidFill>
            <a:schemeClr val="bg1"/>
          </a:solidFill>
        </p:spPr>
      </p:pic>
    </p:spTree>
    <p:extLst>
      <p:ext uri="{BB962C8B-B14F-4D97-AF65-F5344CB8AC3E}">
        <p14:creationId xmlns:p14="http://schemas.microsoft.com/office/powerpoint/2010/main" val="33757544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2782</TotalTime>
  <Words>2100</Words>
  <Application>Microsoft Office PowerPoint</Application>
  <PresentationFormat>On-screen Show (4:3)</PresentationFormat>
  <Paragraphs>262</Paragraphs>
  <Slides>21</Slides>
  <Notes>21</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Importance of Case Managers in Today’s World1</vt:lpstr>
      <vt:lpstr>Helping Case Managers Help Patients</vt:lpstr>
      <vt:lpstr>How to Use the DME CMTK</vt:lpstr>
      <vt:lpstr>Making the Most of the CMTK</vt:lpstr>
      <vt:lpstr>Overview of the DME CMTK* </vt:lpstr>
      <vt:lpstr>At-a-glance DME CMTK Housing Unit</vt:lpstr>
      <vt:lpstr>The Role of the Case Manager</vt:lpstr>
      <vt:lpstr>Overview of Diabetic Macular Edema (DME)</vt:lpstr>
      <vt:lpstr>The Importance of Early Detection  in Diabetic Macular Edema (DME)*</vt:lpstr>
      <vt:lpstr>What is a Dilated Eye Exam?</vt:lpstr>
      <vt:lpstr>Understanding Your Patient’s Eye Exam Results* </vt:lpstr>
      <vt:lpstr>The 3 Types of Eye Doctors*</vt:lpstr>
      <vt:lpstr>Questions to Ask My Retina Specialist  or General Ophthalmologist</vt:lpstr>
      <vt:lpstr>Questions to Ask My Optometrist</vt:lpstr>
      <vt:lpstr>Questions to Ask My Endocrinologist</vt:lpstr>
      <vt:lpstr>My Diabetic Macular Edema (DME)  Treatment Journal</vt:lpstr>
      <vt:lpstr>Caring for Someone With Diabetic Macular Edema (DME)</vt:lpstr>
      <vt:lpstr>Diabetic Macular Edema (DME) Patient Support</vt:lpstr>
      <vt:lpstr>Contact Information</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Knutila</dc:creator>
  <cp:lastModifiedBy>Deirdre Koodray</cp:lastModifiedBy>
  <cp:revision>240</cp:revision>
  <cp:lastPrinted>2015-08-25T20:10:35Z</cp:lastPrinted>
  <dcterms:created xsi:type="dcterms:W3CDTF">2015-02-12T20:29:35Z</dcterms:created>
  <dcterms:modified xsi:type="dcterms:W3CDTF">2015-09-02T17:52:14Z</dcterms:modified>
</cp:coreProperties>
</file>